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</p:sldIdLst>
  <p:sldSz cy="6858000" cx="12192000"/>
  <p:notesSz cx="6858000" cy="9144000"/>
  <p:embeddedFontLst>
    <p:embeddedFont>
      <p:font typeface="Garamond"/>
      <p:regular r:id="rId9"/>
      <p:bold r:id="rId10"/>
      <p:italic r:id="rId11"/>
      <p:boldItalic r:id="rId12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r:id="rId13" roundtripDataSignature="AMtx7mjkYf0QBA/1o7VLowwXywHpZKX37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A0E55D5F-2A7E-45F6-8E98-5111BBE5D58C}">
  <a:tblStyle styleId="{A0E55D5F-2A7E-45F6-8E98-5111BBE5D58C}" styleName="Table_0">
    <a:wholeTbl>
      <a:tcTxStyle>
        <a:font>
          <a:latin typeface="Arial"/>
          <a:ea typeface="Arial"/>
          <a:cs typeface="Arial"/>
        </a:font>
        <a:srgbClr val="000000"/>
      </a:tcTx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font" Target="fonts/Garamond-italic.fntdata"/><Relationship Id="rId10" Type="http://schemas.openxmlformats.org/officeDocument/2006/relationships/font" Target="fonts/Garamond-bold.fntdata"/><Relationship Id="rId13" Type="http://customschemas.google.com/relationships/presentationmetadata" Target="metadata"/><Relationship Id="rId12" Type="http://schemas.openxmlformats.org/officeDocument/2006/relationships/font" Target="fonts/Garamond-boldItalic.fntdata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font" Target="fonts/Garamond-regular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4" name="Google Shape;94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2" name="Google Shape;102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iapositive de titr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5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5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4" name="Google Shape;14;p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re et contenu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6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re de section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7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7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Google Shape;26;p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eux contenus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8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2" name="Google Shape;32;p8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3" name="Google Shape;33;p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aison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9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9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1" name="Google Shape;41;p9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re seul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ide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u avec légende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2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2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12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mage avec légende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3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3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3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re et texte vertical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4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re vertical et texte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5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5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4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jpg"/><Relationship Id="rId4" Type="http://schemas.openxmlformats.org/officeDocument/2006/relationships/image" Target="../media/image1.jpg"/><Relationship Id="rId5" Type="http://schemas.openxmlformats.org/officeDocument/2006/relationships/image" Target="../media/image4.jpg"/><Relationship Id="rId6" Type="http://schemas.openxmlformats.org/officeDocument/2006/relationships/image" Target="../media/image2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/>
          <p:nvPr>
            <p:ph type="ctrTitle"/>
          </p:nvPr>
        </p:nvSpPr>
        <p:spPr>
          <a:xfrm rot="-1189141">
            <a:off x="2430685" y="2562560"/>
            <a:ext cx="7576038" cy="132039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D686D0"/>
              </a:buClr>
              <a:buSzPts val="6000"/>
              <a:buFont typeface="Calibri"/>
              <a:buNone/>
            </a:pPr>
            <a:r>
              <a:rPr b="1" lang="fr-FR">
                <a:solidFill>
                  <a:srgbClr val="D686D0"/>
                </a:solidFill>
              </a:rPr>
              <a:t>En route pour l’été …</a:t>
            </a:r>
            <a:endParaRPr b="1">
              <a:solidFill>
                <a:srgbClr val="D686D0"/>
              </a:solidFill>
            </a:endParaRPr>
          </a:p>
        </p:txBody>
      </p:sp>
      <p:pic>
        <p:nvPicPr>
          <p:cNvPr descr="10 conseils pour protéger vos enfants de la chaleur et du ..." id="85" name="Google Shape;85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rot="-2258808">
            <a:off x="1037462" y="1293928"/>
            <a:ext cx="3395502" cy="2802419"/>
          </a:xfrm>
          <a:prstGeom prst="rect">
            <a:avLst/>
          </a:prstGeom>
          <a:noFill/>
          <a:ln>
            <a:noFill/>
          </a:ln>
        </p:spPr>
      </p:pic>
      <p:sp>
        <p:nvSpPr>
          <p:cNvPr id="86" name="Google Shape;86;p1"/>
          <p:cNvSpPr/>
          <p:nvPr/>
        </p:nvSpPr>
        <p:spPr>
          <a:xfrm>
            <a:off x="2605454" y="355543"/>
            <a:ext cx="6981092" cy="1138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fr-FR" sz="2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        </a:t>
            </a:r>
            <a:r>
              <a:rPr b="1" i="1" lang="fr-FR" sz="3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r>
              <a:rPr b="1" i="1" lang="fr-FR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Mairie de Villeneuve-de-Berg - Service Education</a:t>
            </a:r>
            <a:r>
              <a:rPr b="1" i="1" lang="fr-FR" sz="3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  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br>
              <a:rPr b="0" i="0" lang="fr-FR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" name="Google Shape;87;p1"/>
          <p:cNvSpPr/>
          <p:nvPr/>
        </p:nvSpPr>
        <p:spPr>
          <a:xfrm>
            <a:off x="2799625" y="2475392"/>
            <a:ext cx="6096000" cy="584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        </a:t>
            </a:r>
            <a:r>
              <a:rPr b="1" i="1" lang="fr-FR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https://lh4.googleusercontent.com/CUk5emUQj6yu8fgDYur7z6RUhzsAtmTaldx-iyklP5C4VHMu6IoQcY0dJHSHOmgHqzj7PZED2bv5QGya7L0DtCInwDNA05cu8qEtKY6ogUolITa348Xdx2AAkz3ZUPCvlI1pgKpzvWy7sgc=s2048" id="88" name="Google Shape;88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151429" y="122314"/>
            <a:ext cx="580791" cy="597511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ttps://lh5.googleusercontent.com/QcUkfUMlo9hPSJWPw691SGliwxFFNw77eROmnjVWrGhbvb-_xqvL9lhPw5h3w9TbKuzXE3C1TjtmKRSzHCPeILhM23Sx6jfNAwbUAeI1-jUou9s_GP5oveVtZ5ovacBFJd3UbAIab-ZdWzs=s2048" id="89" name="Google Shape;89;p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9536176" y="190240"/>
            <a:ext cx="470018" cy="623047"/>
          </a:xfrm>
          <a:prstGeom prst="rect">
            <a:avLst/>
          </a:prstGeom>
          <a:noFill/>
          <a:ln>
            <a:noFill/>
          </a:ln>
        </p:spPr>
      </p:pic>
      <p:sp>
        <p:nvSpPr>
          <p:cNvPr id="90" name="Google Shape;90;p1"/>
          <p:cNvSpPr/>
          <p:nvPr/>
        </p:nvSpPr>
        <p:spPr>
          <a:xfrm>
            <a:off x="2024367" y="5786427"/>
            <a:ext cx="7981827" cy="147732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>
                <a:solidFill>
                  <a:srgbClr val="000000"/>
                </a:solidFill>
                <a:latin typeface="Garamond"/>
                <a:ea typeface="Garamond"/>
                <a:cs typeface="Garamond"/>
                <a:sym typeface="Garamond"/>
              </a:rPr>
              <a:t>Planning des activités de loisirs périscolaires primaires - Service Education VDB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>
                <a:solidFill>
                  <a:srgbClr val="000000"/>
                </a:solidFill>
                <a:latin typeface="Garamond"/>
                <a:ea typeface="Garamond"/>
                <a:cs typeface="Garamond"/>
                <a:sym typeface="Garamond"/>
              </a:rPr>
              <a:t>Année scolaire 2022-23 - Période 5 - du  24 Avril au 7 Juillet 2023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fr-FR" sz="1800">
                <a:solidFill>
                  <a:srgbClr val="000000"/>
                </a:solidFill>
                <a:latin typeface="Garamond"/>
                <a:ea typeface="Garamond"/>
                <a:cs typeface="Garamond"/>
                <a:sym typeface="Garamond"/>
              </a:rPr>
              <a:t>Semaine 1</a:t>
            </a:r>
            <a:r>
              <a:rPr b="1" lang="fr-FR" sz="1800">
                <a:latin typeface="Garamond"/>
                <a:ea typeface="Garamond"/>
                <a:cs typeface="Garamond"/>
                <a:sym typeface="Garamond"/>
              </a:rPr>
              <a:t>8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br>
              <a:rPr lang="fr-FR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1" name="Google Shape;91;p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 rot="2000066">
            <a:off x="8772811" y="3216860"/>
            <a:ext cx="2464906" cy="246490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"/>
          <p:cNvSpPr txBox="1"/>
          <p:nvPr>
            <p:ph type="title"/>
          </p:nvPr>
        </p:nvSpPr>
        <p:spPr>
          <a:xfrm>
            <a:off x="4404300" y="303400"/>
            <a:ext cx="4307400" cy="694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</a:pPr>
            <a:r>
              <a:rPr b="1" lang="fr-FR" sz="2000"/>
              <a:t>Accueil de loisirs périscolaire maternel </a:t>
            </a:r>
            <a:endParaRPr sz="2000"/>
          </a:p>
        </p:txBody>
      </p:sp>
      <p:graphicFrame>
        <p:nvGraphicFramePr>
          <p:cNvPr id="97" name="Google Shape;97;p2"/>
          <p:cNvGraphicFramePr/>
          <p:nvPr/>
        </p:nvGraphicFramePr>
        <p:xfrm>
          <a:off x="543620" y="1060704"/>
          <a:ext cx="3000000" cy="3000000"/>
        </p:xfrm>
        <a:graphic>
          <a:graphicData uri="http://schemas.openxmlformats.org/drawingml/2006/table">
            <a:tbl>
              <a:tblPr>
                <a:noFill/>
                <a:tableStyleId>{A0E55D5F-2A7E-45F6-8E98-5111BBE5D58C}</a:tableStyleId>
              </a:tblPr>
              <a:tblGrid>
                <a:gridCol w="1281550"/>
                <a:gridCol w="2681150"/>
                <a:gridCol w="2343350"/>
                <a:gridCol w="2343350"/>
                <a:gridCol w="2343350"/>
              </a:tblGrid>
              <a:tr h="4842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400" u="none" cap="none" strike="noStrike"/>
                        <a:t> </a:t>
                      </a:r>
                      <a:endParaRPr/>
                    </a:p>
                  </a:txBody>
                  <a:tcPr marT="28775" marB="28775" marR="57550" marL="57550">
                    <a:lnL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04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686D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fr-FR" sz="1400" u="none" cap="none" strike="noStrike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LUNDI </a:t>
                      </a:r>
                      <a:endParaRPr sz="1400" u="none" cap="none" strike="noStrike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fr-FR">
                          <a:solidFill>
                            <a:srgbClr val="FFFFFF"/>
                          </a:solidFill>
                        </a:rPr>
                        <a:t>1er mai</a:t>
                      </a:r>
                      <a:endParaRPr sz="1400" u="none" cap="none" strike="noStrike"/>
                    </a:p>
                  </a:txBody>
                  <a:tcPr marT="28775" marB="28775" marR="57550" marL="57550" anchor="ctr">
                    <a:lnL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04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686D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fr-FR" sz="1400" u="none" cap="none" strike="noStrike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MARDI </a:t>
                      </a:r>
                      <a:endParaRPr sz="1400" u="none" cap="none" strike="noStrike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fr-FR">
                          <a:solidFill>
                            <a:srgbClr val="FFFFFF"/>
                          </a:solidFill>
                        </a:rPr>
                        <a:t>2/05/23</a:t>
                      </a:r>
                      <a:endParaRPr sz="1400" u="none" cap="none" strike="noStrike"/>
                    </a:p>
                  </a:txBody>
                  <a:tcPr marT="28775" marB="28775" marR="57550" marL="57550" anchor="ctr">
                    <a:lnL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04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686D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fr-FR" sz="1400" u="none" cap="none" strike="noStrike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JEUDI </a:t>
                      </a:r>
                      <a:endParaRPr sz="1400" u="none" cap="none" strike="noStrike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fr-FR">
                          <a:solidFill>
                            <a:srgbClr val="FFFFFF"/>
                          </a:solidFill>
                        </a:rPr>
                        <a:t>4/05/23</a:t>
                      </a:r>
                      <a:endParaRPr sz="1400" u="none" cap="none" strike="noStrike"/>
                    </a:p>
                  </a:txBody>
                  <a:tcPr marT="28775" marB="28775" marR="57550" marL="57550" anchor="ctr">
                    <a:lnL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04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686D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fr-FR" sz="1400" u="none" cap="none" strike="noStrike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VENDREDI </a:t>
                      </a:r>
                      <a:endParaRPr sz="1400" u="none" cap="none" strike="noStrike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fr-FR">
                          <a:solidFill>
                            <a:srgbClr val="FFFFFF"/>
                          </a:solidFill>
                        </a:rPr>
                        <a:t>5/05/23</a:t>
                      </a:r>
                      <a:endParaRPr sz="1400" u="none" cap="none" strike="noStrike"/>
                    </a:p>
                  </a:txBody>
                  <a:tcPr marT="28775" marB="28775" marR="57550" marL="57550" anchor="ctr">
                    <a:lnL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04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686D0"/>
                    </a:solidFill>
                  </a:tcPr>
                </a:tc>
              </a:tr>
              <a:tr h="12462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fr-FR" sz="13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MATIN </a:t>
                      </a:r>
                      <a:endParaRPr sz="1500" u="none" cap="none" strike="noStrike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fr-FR" sz="13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6H45 – 8H25</a:t>
                      </a:r>
                      <a:endParaRPr sz="1500" u="none" cap="none" strike="noStrike"/>
                    </a:p>
                  </a:txBody>
                  <a:tcPr marT="28775" marB="28775" marR="57550" marL="57550" anchor="ctr">
                    <a:lnL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04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E8CA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fr-FR" sz="1500" u="none" cap="none" strike="noStrike"/>
                      </a:br>
                      <a:endParaRPr sz="1500" u="none" cap="none" strike="noStrike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fr-FR" sz="1500"/>
                        <a:t>Férié</a:t>
                      </a:r>
                      <a:endParaRPr b="1" sz="1500"/>
                    </a:p>
                  </a:txBody>
                  <a:tcPr marT="28775" marB="28775" marR="57550" marL="57550">
                    <a:lnL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04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E8CA"/>
                    </a:solidFill>
                  </a:tcPr>
                </a:tc>
                <a:tc>
                  <a:txBody>
                    <a:bodyPr/>
                    <a:lstStyle/>
                    <a:p>
                      <a:pPr indent="-7620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Char char="•"/>
                      </a:pPr>
                      <a:r>
                        <a:rPr b="0" i="0" lang="fr-F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Activité manuelle</a:t>
                      </a:r>
                      <a:endParaRPr sz="15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 b="1" i="0" sz="1200" u="none" cap="none" strike="noStrik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-7620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Char char="•"/>
                      </a:pPr>
                      <a:r>
                        <a:rPr b="0" i="0" lang="fr-F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Jeux collectifs (le facteur, comptine dansante etc.) </a:t>
                      </a:r>
                      <a:endParaRPr b="1" i="0" sz="1200" u="none" cap="none" strike="noStrik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fr-FR" sz="1500" u="none" cap="none" strike="noStrike"/>
                      </a:br>
                      <a:endParaRPr sz="1500" u="none" cap="none" strike="noStrike"/>
                    </a:p>
                  </a:txBody>
                  <a:tcPr marT="28775" marB="28775" marR="57550" marL="57550">
                    <a:lnL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04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E8CA"/>
                    </a:solidFill>
                  </a:tcPr>
                </a:tc>
                <a:tc>
                  <a:txBody>
                    <a:bodyPr/>
                    <a:lstStyle/>
                    <a:p>
                      <a:pPr indent="-7620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Char char="•"/>
                      </a:pPr>
                      <a:r>
                        <a:rPr b="0" i="0" lang="fr-F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Activité manuelle</a:t>
                      </a:r>
                      <a:endParaRPr sz="15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 b="1" i="0" sz="1200" u="none" cap="none" strike="noStrik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-7620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Char char="•"/>
                      </a:pPr>
                      <a:r>
                        <a:rPr b="0" i="0" lang="fr-F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Jeux collectifs (le facteur, comptine dansante etc.) </a:t>
                      </a:r>
                      <a:endParaRPr b="1" i="0" sz="1200" u="none" cap="none" strike="noStrik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fr-FR" sz="1500" u="none" cap="none" strike="noStrike"/>
                      </a:br>
                      <a:endParaRPr sz="1500" u="none" cap="none" strike="noStrike"/>
                    </a:p>
                  </a:txBody>
                  <a:tcPr marT="28775" marB="28775" marR="57550" marL="57550">
                    <a:lnL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04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E8CA"/>
                    </a:solidFill>
                  </a:tcPr>
                </a:tc>
                <a:tc>
                  <a:txBody>
                    <a:bodyPr/>
                    <a:lstStyle/>
                    <a:p>
                      <a:pPr indent="-7620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Char char="•"/>
                      </a:pPr>
                      <a:r>
                        <a:rPr b="0" i="0" lang="fr-F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Activité manuelle</a:t>
                      </a:r>
                      <a:endParaRPr sz="15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 b="1" i="0" sz="1200" u="none" cap="none" strike="noStrik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-7620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Char char="•"/>
                      </a:pPr>
                      <a:r>
                        <a:rPr b="0" i="0" lang="fr-F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Jeux collectifs (le facteur, comptine dansante etc.) </a:t>
                      </a:r>
                      <a:endParaRPr b="1" i="0" sz="1200" u="none" cap="none" strike="noStrik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fr-FR" sz="1500" u="none" cap="none" strike="noStrike"/>
                      </a:br>
                      <a:endParaRPr sz="1500" u="none" cap="none" strike="noStrike"/>
                    </a:p>
                  </a:txBody>
                  <a:tcPr marT="28775" marB="28775" marR="57550" marL="57550">
                    <a:lnL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04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E8CA"/>
                    </a:solidFill>
                  </a:tcPr>
                </a:tc>
              </a:tr>
              <a:tr h="15206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fr-FR" sz="13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MIDI </a:t>
                      </a:r>
                      <a:endParaRPr sz="1500" u="none" cap="none" strike="noStrike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fr-FR" sz="13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12H05 – 13H30</a:t>
                      </a:r>
                      <a:endParaRPr sz="1500" u="none" cap="none" strike="noStrike"/>
                    </a:p>
                  </a:txBody>
                  <a:tcPr marT="28775" marB="28775" marR="57550" marL="57550" anchor="ctr">
                    <a:lnL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4E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Arial"/>
                        <a:buNone/>
                      </a:pPr>
                      <a:r>
                        <a:t/>
                      </a:r>
                      <a:endParaRPr b="0" i="0" sz="15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Arial"/>
                        <a:buNone/>
                      </a:pPr>
                      <a:r>
                        <a:t/>
                      </a:r>
                      <a:endParaRPr b="0" i="0" sz="15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b="1" lang="fr-FR" sz="1500"/>
                        <a:t>Férié</a:t>
                      </a:r>
                      <a:endParaRPr b="1" i="0" sz="1500" u="none" cap="none" strike="noStrik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28775" marB="28775" marR="57550" marL="57550">
                    <a:lnL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4E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fr-F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 </a:t>
                      </a:r>
                      <a:endParaRPr b="0" i="0" sz="15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sz="15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fr-F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Jeux libres (vélo, ballon etc.)</a:t>
                      </a:r>
                      <a:endParaRPr b="1" i="0" sz="1200" u="none" cap="none" strike="noStrik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fr-FR" sz="1500" u="none" cap="none" strike="noStrike"/>
                      </a:br>
                      <a:br>
                        <a:rPr lang="fr-FR" sz="1500" u="none" cap="none" strike="noStrike"/>
                      </a:br>
                      <a:endParaRPr sz="1500" u="none" cap="none" strike="noStrike"/>
                    </a:p>
                  </a:txBody>
                  <a:tcPr marT="28775" marB="28775" marR="57550" marL="57550">
                    <a:lnL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4E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45720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fr-F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 </a:t>
                      </a:r>
                      <a:endParaRPr sz="1500" u="none" cap="none" strike="noStrike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 b="0" i="0" sz="1200" u="none" cap="none" strike="noStrik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b="0" i="0" lang="fr-F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Jeux libres (vélo, ballon etc.)</a:t>
                      </a:r>
                      <a:endParaRPr b="1" i="0" sz="1200" u="none" cap="none" strike="noStrik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fr-FR" sz="1500" u="none" cap="none" strike="noStrike"/>
                      </a:br>
                      <a:br>
                        <a:rPr lang="fr-FR" sz="1500" u="none" cap="none" strike="noStrike"/>
                      </a:br>
                      <a:endParaRPr sz="1500" u="none" cap="none" strike="noStrike"/>
                    </a:p>
                  </a:txBody>
                  <a:tcPr marT="28775" marB="28775" marR="57550" marL="57550">
                    <a:lnL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4E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45720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fr-F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 </a:t>
                      </a:r>
                      <a:endParaRPr sz="1500" u="none" cap="none" strike="noStrike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 b="0" i="0" sz="1200" u="none" cap="none" strike="noStrik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b="0" i="0" lang="fr-F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Jeux libres (vélo, ballon etc.) </a:t>
                      </a:r>
                      <a:endParaRPr b="1" i="0" sz="1200" u="none" cap="none" strike="noStrik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fr-FR" sz="1500" u="none" cap="none" strike="noStrike"/>
                      </a:br>
                      <a:endParaRPr sz="1500" u="none" cap="none" strike="noStrike"/>
                    </a:p>
                  </a:txBody>
                  <a:tcPr marT="28775" marB="28775" marR="57550" marL="57550">
                    <a:lnL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4E6"/>
                    </a:solidFill>
                  </a:tcPr>
                </a:tc>
              </a:tr>
              <a:tr h="14315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fr-FR" sz="13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SOIR </a:t>
                      </a:r>
                      <a:endParaRPr sz="1500" u="none" cap="none" strike="noStrike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fr-FR" sz="13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16H05 – 18H30</a:t>
                      </a:r>
                      <a:endParaRPr sz="1500" u="none" cap="none" strike="noStrike"/>
                    </a:p>
                  </a:txBody>
                  <a:tcPr marT="28775" marB="28775" marR="57550" marL="57550" anchor="ctr">
                    <a:lnL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E8CA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45720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/>
                    </a:p>
                    <a:p>
                      <a:pPr indent="0" lvl="0" marL="45720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fr-FR" sz="1500"/>
                        <a:t>Férié</a:t>
                      </a:r>
                      <a:endParaRPr b="1" sz="1500" u="none" cap="none" strike="noStrike"/>
                    </a:p>
                  </a:txBody>
                  <a:tcPr marT="28775" marB="28775" marR="57550" marL="57550">
                    <a:lnL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E8CA"/>
                    </a:solidFill>
                  </a:tcPr>
                </a:tc>
                <a:tc>
                  <a:txBody>
                    <a:bodyPr/>
                    <a:lstStyle/>
                    <a:p>
                      <a:pPr indent="-7620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Char char="•"/>
                      </a:pPr>
                      <a:r>
                        <a:rPr b="0" i="0" lang="fr-F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Divers ateliers (création, dessin, puzzle etc.)</a:t>
                      </a:r>
                      <a:endParaRPr sz="15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 b="1" i="0" sz="1200" u="none" cap="none" strike="noStrik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-7620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Char char="•"/>
                      </a:pPr>
                      <a:r>
                        <a:rPr b="0" i="0" lang="fr-F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Jeux libres (légos, poupée etc.) </a:t>
                      </a:r>
                      <a:endParaRPr b="1" i="0" sz="1200" u="none" cap="none" strike="noStrik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28775" marB="28775" marR="57550" marL="57550">
                    <a:lnL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E8CA"/>
                    </a:solidFill>
                  </a:tcPr>
                </a:tc>
                <a:tc>
                  <a:txBody>
                    <a:bodyPr/>
                    <a:lstStyle/>
                    <a:p>
                      <a:pPr indent="-7620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Char char="•"/>
                      </a:pPr>
                      <a:r>
                        <a:rPr b="0" i="0" lang="fr-F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Divers ateliers (création, dessin, puzzle etc.)</a:t>
                      </a:r>
                      <a:endParaRPr sz="15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 b="1" i="0" sz="1200" u="none" cap="none" strike="noStrik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-7620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Char char="•"/>
                      </a:pPr>
                      <a:r>
                        <a:rPr b="0" i="0" lang="fr-F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Jeux libres (légos, poupée etc.) </a:t>
                      </a:r>
                      <a:endParaRPr b="1" i="0" sz="1200" u="none" cap="none" strike="noStrik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28775" marB="28775" marR="57550" marL="57550">
                    <a:lnL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E8CA"/>
                    </a:solidFill>
                  </a:tcPr>
                </a:tc>
                <a:tc>
                  <a:txBody>
                    <a:bodyPr/>
                    <a:lstStyle/>
                    <a:p>
                      <a:pPr indent="-7620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Char char="•"/>
                      </a:pPr>
                      <a:r>
                        <a:rPr b="0" i="0" lang="fr-F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Divers ateliers (création, dessin, puzzle etc.)</a:t>
                      </a:r>
                      <a:endParaRPr sz="15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 b="1" i="0" sz="1200" u="none" cap="none" strike="noStrik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-7620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Char char="•"/>
                      </a:pPr>
                      <a:r>
                        <a:rPr b="0" i="0" lang="fr-F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Jeux libres (légos, poupée etc.) </a:t>
                      </a:r>
                      <a:endParaRPr sz="1500" u="none" cap="none" strike="noStrike"/>
                    </a:p>
                  </a:txBody>
                  <a:tcPr marT="28775" marB="28775" marR="57550" marL="57550">
                    <a:lnL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E8CA"/>
                    </a:solidFill>
                  </a:tcPr>
                </a:tc>
              </a:tr>
            </a:tbl>
          </a:graphicData>
        </a:graphic>
      </p:graphicFrame>
      <p:sp>
        <p:nvSpPr>
          <p:cNvPr id="98" name="Google Shape;98;p2"/>
          <p:cNvSpPr/>
          <p:nvPr/>
        </p:nvSpPr>
        <p:spPr>
          <a:xfrm>
            <a:off x="543625" y="5728050"/>
            <a:ext cx="10992900" cy="76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fr-FR" sz="900">
                <a:solidFill>
                  <a:srgbClr val="000000"/>
                </a:solidFill>
                <a:latin typeface="Garamond"/>
                <a:ea typeface="Garamond"/>
                <a:cs typeface="Garamond"/>
                <a:sym typeface="Garamond"/>
              </a:rPr>
              <a:t>Les thématiques des périodes 1 (“Nature Environnement”) 2 (“Libr’Expression !”) 3 (“Le Tour du monde en 19 jours”)  et 4 (Qui s’aime ou qui sème, récolte) perdureront dans le temps (sensibilisation au tri, aux droits de l’enfant, interculturalité etc.)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br>
              <a:rPr lang="fr-FR"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9" name="Google Shape;99;p2"/>
          <p:cNvSpPr/>
          <p:nvPr/>
        </p:nvSpPr>
        <p:spPr>
          <a:xfrm>
            <a:off x="1650022" y="6253452"/>
            <a:ext cx="941949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800">
                <a:solidFill>
                  <a:srgbClr val="000000"/>
                </a:solidFill>
                <a:latin typeface="Garamond"/>
                <a:ea typeface="Garamond"/>
                <a:cs typeface="Garamond"/>
                <a:sym typeface="Garamond"/>
              </a:rPr>
              <a:t>En raison de situations imprévues (conditions météorologiques, absences de personnel etc.), des modifications sont susceptibles d’être apportées.</a:t>
            </a:r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br>
              <a:rPr lang="fr-FR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3"/>
          <p:cNvSpPr/>
          <p:nvPr/>
        </p:nvSpPr>
        <p:spPr>
          <a:xfrm>
            <a:off x="3627237" y="254886"/>
            <a:ext cx="4882662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fr-FR" sz="20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Accueil de loisirs périscolaire élémentaire 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br>
              <a:rPr lang="fr-FR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105" name="Google Shape;105;p3"/>
          <p:cNvGraphicFramePr/>
          <p:nvPr/>
        </p:nvGraphicFramePr>
        <p:xfrm>
          <a:off x="541766" y="876889"/>
          <a:ext cx="3000000" cy="3000000"/>
        </p:xfrm>
        <a:graphic>
          <a:graphicData uri="http://schemas.openxmlformats.org/drawingml/2006/table">
            <a:tbl>
              <a:tblPr>
                <a:noFill/>
                <a:tableStyleId>{A0E55D5F-2A7E-45F6-8E98-5111BBE5D58C}</a:tableStyleId>
              </a:tblPr>
              <a:tblGrid>
                <a:gridCol w="1186475"/>
                <a:gridCol w="2449025"/>
                <a:gridCol w="2449025"/>
                <a:gridCol w="2449025"/>
                <a:gridCol w="2449025"/>
              </a:tblGrid>
              <a:tr h="5531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700" u="none" cap="none" strike="noStrike"/>
                        <a:t> </a:t>
                      </a:r>
                      <a:endParaRPr/>
                    </a:p>
                  </a:txBody>
                  <a:tcPr marT="36375" marB="36375" marR="72775" marL="72775">
                    <a:lnL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04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686D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fr-FR" u="none" cap="none" strike="noStrike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LUNDI </a:t>
                      </a:r>
                      <a:endParaRPr u="none" cap="none" strike="noStrike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fr-FR">
                          <a:solidFill>
                            <a:srgbClr val="FFFFFF"/>
                          </a:solidFill>
                        </a:rPr>
                        <a:t>1er mai</a:t>
                      </a:r>
                      <a:endParaRPr u="none" cap="none" strike="noStrike"/>
                    </a:p>
                  </a:txBody>
                  <a:tcPr marT="36375" marB="36375" marR="72775" marL="72775" anchor="ctr">
                    <a:lnL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04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686D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fr-FR" u="none" cap="none" strike="noStrike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MARDI </a:t>
                      </a:r>
                      <a:endParaRPr u="none" cap="none" strike="noStrike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fr-FR">
                          <a:solidFill>
                            <a:srgbClr val="FFFFFF"/>
                          </a:solidFill>
                        </a:rPr>
                        <a:t>2/05/23</a:t>
                      </a:r>
                      <a:endParaRPr u="none" cap="none" strike="noStrike"/>
                    </a:p>
                  </a:txBody>
                  <a:tcPr marT="36375" marB="36375" marR="72775" marL="72775" anchor="ctr">
                    <a:lnL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04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686D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fr-FR" u="none" cap="none" strike="noStrike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JEUDI </a:t>
                      </a:r>
                      <a:endParaRPr u="none" cap="none" strike="noStrike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fr-FR">
                          <a:solidFill>
                            <a:srgbClr val="FFFFFF"/>
                          </a:solidFill>
                        </a:rPr>
                        <a:t>4/05/2023</a:t>
                      </a:r>
                      <a:endParaRPr u="none" cap="none" strike="noStrike"/>
                    </a:p>
                  </a:txBody>
                  <a:tcPr marT="36375" marB="36375" marR="72775" marL="72775" anchor="ctr">
                    <a:lnL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04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686D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fr-FR" u="none" cap="none" strike="noStrike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VENDREDI </a:t>
                      </a:r>
                      <a:endParaRPr u="none" cap="none" strike="noStrike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fr-FR">
                          <a:solidFill>
                            <a:srgbClr val="FFFFFF"/>
                          </a:solidFill>
                        </a:rPr>
                        <a:t>5/05/23</a:t>
                      </a:r>
                      <a:endParaRPr u="none" cap="none" strike="noStrike"/>
                    </a:p>
                  </a:txBody>
                  <a:tcPr marT="36375" marB="36375" marR="72775" marL="72775" anchor="ctr">
                    <a:lnL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04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686D0"/>
                    </a:solidFill>
                  </a:tcPr>
                </a:tc>
              </a:tr>
              <a:tr h="8673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fr-FR" sz="13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MATIN </a:t>
                      </a:r>
                      <a:endParaRPr sz="1300" u="none" cap="none" strike="noStrike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fr-FR" sz="13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6H45 – 8H20</a:t>
                      </a:r>
                      <a:endParaRPr sz="1300" u="none" cap="none" strike="noStrike"/>
                    </a:p>
                  </a:txBody>
                  <a:tcPr marT="36375" marB="36375" marR="72775" marL="72775" anchor="ctr">
                    <a:lnL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04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E8CA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45720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36375" marB="36375" marR="72775" marL="72775">
                    <a:lnL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04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E8CA"/>
                    </a:solidFill>
                  </a:tcPr>
                </a:tc>
                <a:tc>
                  <a:txBody>
                    <a:bodyPr/>
                    <a:lstStyle/>
                    <a:p>
                      <a:pPr indent="-8890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Char char="•"/>
                      </a:pPr>
                      <a:r>
                        <a:rPr lang="fr-FR"/>
                        <a:t>Plantation des </a:t>
                      </a:r>
                      <a:r>
                        <a:rPr lang="fr-FR"/>
                        <a:t>plants</a:t>
                      </a:r>
                      <a:r>
                        <a:rPr lang="fr-FR"/>
                        <a:t> de tomates  </a:t>
                      </a:r>
                      <a:endParaRPr/>
                    </a:p>
                    <a:p>
                      <a:pPr indent="-8890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Char char="•"/>
                      </a:pPr>
                      <a:r>
                        <a:rPr b="0" i="0" lang="fr-FR" sz="14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Libre choix (dessin, jeux de société etc.) </a:t>
                      </a:r>
                      <a:endParaRPr/>
                    </a:p>
                  </a:txBody>
                  <a:tcPr marT="36375" marB="36375" marR="72775" marL="72775">
                    <a:lnL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04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E8CA"/>
                    </a:solidFill>
                  </a:tcPr>
                </a:tc>
                <a:tc>
                  <a:txBody>
                    <a:bodyPr/>
                    <a:lstStyle/>
                    <a:p>
                      <a:pPr indent="-8890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Char char="•"/>
                      </a:pPr>
                      <a:r>
                        <a:rPr lang="fr-FR"/>
                        <a:t>Plantation des plants de tomates</a:t>
                      </a:r>
                      <a:endParaRPr/>
                    </a:p>
                    <a:p>
                      <a:pPr indent="-8890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Char char="•"/>
                      </a:pPr>
                      <a:r>
                        <a:rPr b="0" i="0" lang="fr-FR" sz="14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Libre choix (dessin, </a:t>
                      </a:r>
                      <a:r>
                        <a:rPr b="0" i="0" lang="fr-FR" sz="14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jeux de socié</a:t>
                      </a:r>
                      <a:r>
                        <a:rPr b="0" i="0" lang="fr-FR" sz="14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té etc.)</a:t>
                      </a:r>
                      <a:endParaRPr/>
                    </a:p>
                  </a:txBody>
                  <a:tcPr marT="36375" marB="36375" marR="72775" marL="72775">
                    <a:lnL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04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E8CA"/>
                    </a:solidFill>
                  </a:tcPr>
                </a:tc>
                <a:tc>
                  <a:txBody>
                    <a:bodyPr/>
                    <a:lstStyle/>
                    <a:p>
                      <a:pPr indent="-8890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Char char="•"/>
                      </a:pPr>
                      <a:r>
                        <a:rPr lang="fr-FR"/>
                        <a:t>Plantation des plants de tomates</a:t>
                      </a:r>
                      <a:endParaRPr/>
                    </a:p>
                    <a:p>
                      <a:pPr indent="-8890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Char char="•"/>
                      </a:pPr>
                      <a:r>
                        <a:rPr b="0" i="0" lang="fr-FR" sz="14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Libre choix (dessin, jeux de société etc.)</a:t>
                      </a:r>
                      <a:endParaRPr/>
                    </a:p>
                  </a:txBody>
                  <a:tcPr marT="36375" marB="36375" marR="72775" marL="72775">
                    <a:lnL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04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E8CA"/>
                    </a:solidFill>
                  </a:tcPr>
                </a:tc>
              </a:tr>
              <a:tr h="14813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fr-FR" sz="13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MIDI </a:t>
                      </a:r>
                      <a:endParaRPr sz="1300" u="none" cap="none" strike="noStrike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fr-FR" sz="13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12H – 13H20 </a:t>
                      </a:r>
                      <a:endParaRPr sz="1300" u="none" cap="none" strike="noStrike"/>
                    </a:p>
                  </a:txBody>
                  <a:tcPr marT="36375" marB="36375" marR="72775" marL="72775" anchor="ctr">
                    <a:lnL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4E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36375" marB="36375" marR="72775" marL="72775" anchor="ctr">
                    <a:lnL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4E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fr-FR" sz="14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Jeux collectifs et sportifs</a:t>
                      </a:r>
                      <a:endParaRPr b="0" i="0" sz="1400" u="none" cap="none" strike="noStrik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/>
                        <a:t>Continuité de l’épouvantail</a:t>
                      </a:r>
                      <a:endParaRPr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/>
                        <a:t>Exploration de la cour de récréation </a:t>
                      </a:r>
                      <a:endParaRPr/>
                    </a:p>
                  </a:txBody>
                  <a:tcPr marT="36375" marB="36375" marR="72775" marL="72775">
                    <a:lnL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4E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sz="1400" u="none" cap="none" strike="noStrik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/>
                        <a:t>Jeux collectifs et sportifs</a:t>
                      </a:r>
                      <a:endParaRPr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fr-FR">
                          <a:solidFill>
                            <a:schemeClr val="dk1"/>
                          </a:solidFill>
                        </a:rPr>
                        <a:t>Continuité de l’épouvantail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fr-FR">
                          <a:solidFill>
                            <a:schemeClr val="dk1"/>
                          </a:solidFill>
                        </a:rPr>
                        <a:t>Exploration de la cour de récréation 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700" u="none" cap="none" strike="noStrike"/>
                    </a:p>
                  </a:txBody>
                  <a:tcPr marT="36375" marB="36375" marR="72775" marL="72775">
                    <a:lnL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4E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sz="1400" u="none" cap="none" strike="noStrik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/>
                        <a:t>Jeux collectifs et sportifs</a:t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fr-FR">
                          <a:solidFill>
                            <a:schemeClr val="dk1"/>
                          </a:solidFill>
                        </a:rPr>
                        <a:t>Continuité de l’épouvantail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fr-FR">
                          <a:solidFill>
                            <a:schemeClr val="dk1"/>
                          </a:solidFill>
                        </a:rPr>
                        <a:t>Exploration de la cour de récréation 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36375" marB="36375" marR="72775" marL="72775">
                    <a:lnL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4E6"/>
                    </a:solidFill>
                  </a:tcPr>
                </a:tc>
              </a:tr>
              <a:tr h="19324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fr-FR" sz="13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SOIR </a:t>
                      </a:r>
                      <a:endParaRPr sz="1300" u="none" cap="none" strike="noStrike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fr-FR" sz="13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16H – 18H30 </a:t>
                      </a:r>
                      <a:endParaRPr sz="1300" u="none" cap="none" strike="noStrike"/>
                    </a:p>
                  </a:txBody>
                  <a:tcPr marT="36375" marB="36375" marR="72775" marL="72775" anchor="ctr">
                    <a:lnL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E8CA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45720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700" u="none" cap="none" strike="noStrike"/>
                    </a:p>
                  </a:txBody>
                  <a:tcPr marT="36375" marB="36375" marR="72775" marL="72775">
                    <a:lnL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E8CA"/>
                    </a:solidFill>
                  </a:tcPr>
                </a:tc>
                <a:tc>
                  <a:txBody>
                    <a:bodyPr/>
                    <a:lstStyle/>
                    <a:p>
                      <a:pPr indent="-8890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Char char="•"/>
                      </a:pPr>
                      <a:r>
                        <a:rPr b="0" i="0" lang="fr-FR" sz="14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Jeux flash (balle au prisonnier, épervier, 1, 2, 3, soleil ! etc.)</a:t>
                      </a:r>
                      <a:endParaRPr b="0" i="0" sz="1400" u="none" cap="none" strike="noStrik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-8890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SzPts val="1400"/>
                        <a:buChar char="•"/>
                      </a:pPr>
                      <a:r>
                        <a:rPr lang="fr-FR"/>
                        <a:t>Activité manuelle </a:t>
                      </a:r>
                      <a:endParaRPr b="0" i="0" sz="1400" u="none" cap="none" strike="noStrik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6375" marB="36375" marR="72775" marL="72775">
                    <a:lnL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E8CA"/>
                    </a:solidFill>
                  </a:tcPr>
                </a:tc>
                <a:tc>
                  <a:txBody>
                    <a:bodyPr/>
                    <a:lstStyle/>
                    <a:p>
                      <a:pPr indent="-8890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Char char="•"/>
                      </a:pPr>
                      <a:r>
                        <a:rPr b="0" i="0" lang="fr-FR" sz="14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Jeux flash (balle au prisonnier, épervier, 1, 2, 3, soleil ! etc.)</a:t>
                      </a:r>
                      <a:endParaRPr b="0" i="0" sz="1400" u="none" cap="none" strike="noStrik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-8890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Char char="•"/>
                      </a:pPr>
                      <a:r>
                        <a:rPr lang="fr-FR"/>
                        <a:t>Activité manuelle </a:t>
                      </a:r>
                      <a:endParaRPr b="0" i="0" sz="1400" u="none" cap="none" strike="noStrik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6375" marB="36375" marR="72775" marL="72775">
                    <a:lnL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E8CA"/>
                    </a:solidFill>
                  </a:tcPr>
                </a:tc>
                <a:tc>
                  <a:txBody>
                    <a:bodyPr/>
                    <a:lstStyle/>
                    <a:p>
                      <a:pPr indent="-8890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Char char="•"/>
                      </a:pPr>
                      <a:r>
                        <a:rPr b="0" i="0" lang="fr-FR" sz="14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Jeux flash (balle au prisonnier, épervier, 1, 2, 3, soleil ! etc.)</a:t>
                      </a:r>
                      <a:r>
                        <a:rPr lang="fr-FR"/>
                        <a:t>7</a:t>
                      </a:r>
                      <a:endParaRPr/>
                    </a:p>
                    <a:p>
                      <a:pPr indent="-8890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SzPts val="1400"/>
                        <a:buChar char="•"/>
                      </a:pPr>
                      <a:r>
                        <a:rPr lang="fr-FR"/>
                        <a:t>Activité manuelle </a:t>
                      </a:r>
                      <a:endParaRPr/>
                    </a:p>
                  </a:txBody>
                  <a:tcPr marT="36375" marB="36375" marR="72775" marL="72775">
                    <a:lnL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E8CA"/>
                    </a:solidFill>
                  </a:tcPr>
                </a:tc>
              </a:tr>
            </a:tbl>
          </a:graphicData>
        </a:graphic>
      </p:graphicFrame>
      <p:sp>
        <p:nvSpPr>
          <p:cNvPr id="106" name="Google Shape;106;p3"/>
          <p:cNvSpPr/>
          <p:nvPr/>
        </p:nvSpPr>
        <p:spPr>
          <a:xfrm>
            <a:off x="541775" y="5837950"/>
            <a:ext cx="10982700" cy="646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fr-FR" sz="900">
                <a:solidFill>
                  <a:srgbClr val="000000"/>
                </a:solidFill>
                <a:latin typeface="Garamond"/>
                <a:ea typeface="Garamond"/>
                <a:cs typeface="Garamond"/>
                <a:sym typeface="Garamond"/>
              </a:rPr>
              <a:t>Les thématiques des périodes 1 (“Nature Environnement”) 2 (“Libr’Expression !”)  3 (“Le Tour du monde en 19 jours”)  et 4 (Qui s’aime ou qui sème, récolte) perdureront dans le temps (sensibilisation au tri, aux droits de l’enfant, interculturalité etc.)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br>
              <a:rPr lang="fr-FR"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" name="Google Shape;107;p3"/>
          <p:cNvSpPr/>
          <p:nvPr/>
        </p:nvSpPr>
        <p:spPr>
          <a:xfrm>
            <a:off x="1650022" y="6253452"/>
            <a:ext cx="941949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800">
                <a:solidFill>
                  <a:srgbClr val="000000"/>
                </a:solidFill>
                <a:latin typeface="Garamond"/>
                <a:ea typeface="Garamond"/>
                <a:cs typeface="Garamond"/>
                <a:sym typeface="Garamond"/>
              </a:rPr>
              <a:t>En raison de situations imprévues (conditions météorologiques, absences de personnel etc.), des modifications sont susceptibles d’être apportées.</a:t>
            </a:r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br>
              <a:rPr lang="fr-FR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Thème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2023-04-07T12:51:08Z</dcterms:created>
  <dc:creator>MAIRIE VDB</dc:creator>
</cp:coreProperties>
</file>