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sldSz cy="6858000" cx="12192000"/>
  <p:notesSz cx="6858000" cy="9144000"/>
  <p:embeddedFontLst>
    <p:embeddedFont>
      <p:font typeface="Garamond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4" roundtripDataSignature="AMtx7miRC2FdTitE+hp+YNmD1AE36Eaf0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Damien REYTIER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7C62B17-FB80-4E06-8F66-323BB75BAB89}">
  <a:tblStyle styleId="{A7C62B17-FB80-4E06-8F66-323BB75BAB8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Garamond-bold.fntdata"/><Relationship Id="rId10" Type="http://schemas.openxmlformats.org/officeDocument/2006/relationships/font" Target="fonts/Garamond-regular.fntdata"/><Relationship Id="rId13" Type="http://schemas.openxmlformats.org/officeDocument/2006/relationships/font" Target="fonts/Garamond-boldItalic.fntdata"/><Relationship Id="rId12" Type="http://schemas.openxmlformats.org/officeDocument/2006/relationships/font" Target="fonts/Garamond-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commentAuthors" Target="commentAuthors.xml"/><Relationship Id="rId9" Type="http://schemas.openxmlformats.org/officeDocument/2006/relationships/slide" Target="slides/slide3.xml"/><Relationship Id="rId14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3-05-05T13:03:01.112">
    <p:pos x="6000" y="0"/>
    <p:text>@animation.villeneuvedeberg@gmail.com, avez-vous des précisions et exemples sur "jeux collectifs et sportifs" et "activité manuelle" ? Sinon OK. Cdt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wV-3vbo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4.jpg"/><Relationship Id="rId5" Type="http://schemas.openxmlformats.org/officeDocument/2006/relationships/image" Target="../media/image3.jpg"/><Relationship Id="rId6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 rot="-1189141">
            <a:off x="2430685" y="2562560"/>
            <a:ext cx="7576038" cy="13203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686D0"/>
              </a:buClr>
              <a:buSzPts val="6000"/>
              <a:buFont typeface="Calibri"/>
              <a:buNone/>
            </a:pPr>
            <a:r>
              <a:rPr b="1" lang="fr-FR">
                <a:solidFill>
                  <a:srgbClr val="D686D0"/>
                </a:solidFill>
              </a:rPr>
              <a:t>En route pour l’été …</a:t>
            </a:r>
            <a:endParaRPr b="1">
              <a:solidFill>
                <a:srgbClr val="D686D0"/>
              </a:solidFill>
            </a:endParaRPr>
          </a:p>
        </p:txBody>
      </p:sp>
      <p:pic>
        <p:nvPicPr>
          <p:cNvPr descr="10 conseils pour protéger vos enfants de la chaleur et du ..."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2258808">
            <a:off x="1037462" y="1293928"/>
            <a:ext cx="3395502" cy="280241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2605454" y="355543"/>
            <a:ext cx="6981092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       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1" lang="fr-F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Mairie de Villeneuve-de-Berg - Service Education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fr-FR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2799625" y="2475392"/>
            <a:ext cx="60960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       </a:t>
            </a:r>
            <a:r>
              <a:rPr b="1" i="1" lang="fr-FR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4.googleusercontent.com/CUk5emUQj6yu8fgDYur7z6RUhzsAtmTaldx-iyklP5C4VHMu6IoQcY0dJHSHOmgHqzj7PZED2bv5QGya7L0DtCInwDNA05cu8qEtKY6ogUolITa348Xdx2AAkz3ZUPCvlI1pgKpzvWy7sgc=s2048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51429" y="122314"/>
            <a:ext cx="580791" cy="59751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QcUkfUMlo9hPSJWPw691SGliwxFFNw77eROmnjVWrGhbvb-_xqvL9lhPw5h3w9TbKuzXE3C1TjtmKRSzHCPeILhM23Sx6jfNAwbUAeI1-jUou9s_GP5oveVtZ5ovacBFJd3UbAIab-ZdWzs=s2048" id="89" name="Google Shape;8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536176" y="190240"/>
            <a:ext cx="470018" cy="62304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2024367" y="5786427"/>
            <a:ext cx="7981827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Planning des activités de loisirs périscolaires primaires - Service Education VDB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Année scolaire 2022-23 - Période 5 - du  24 Avril au 7 Juillet 2023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1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Semaine </a:t>
            </a:r>
            <a:r>
              <a:rPr b="1" lang="fr-FR" sz="1800">
                <a:latin typeface="Garamond"/>
                <a:ea typeface="Garamond"/>
                <a:cs typeface="Garamond"/>
                <a:sym typeface="Garamond"/>
              </a:rPr>
              <a:t>25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2000066">
            <a:off x="8772811" y="3216860"/>
            <a:ext cx="2464906" cy="24649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type="title"/>
          </p:nvPr>
        </p:nvSpPr>
        <p:spPr>
          <a:xfrm>
            <a:off x="4404300" y="303400"/>
            <a:ext cx="4307400" cy="6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lang="fr-FR" sz="2000"/>
              <a:t>Accueil de loisirs périscolaire maternel </a:t>
            </a:r>
            <a:endParaRPr sz="2000"/>
          </a:p>
        </p:txBody>
      </p:sp>
      <p:graphicFrame>
        <p:nvGraphicFramePr>
          <p:cNvPr id="97" name="Google Shape;97;p2"/>
          <p:cNvGraphicFramePr/>
          <p:nvPr/>
        </p:nvGraphicFramePr>
        <p:xfrm>
          <a:off x="543620" y="106070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{A7C62B17-FB80-4E06-8F66-323BB75BAB89}</a:tableStyleId>
              </a:tblPr>
              <a:tblGrid>
                <a:gridCol w="1281550"/>
                <a:gridCol w="2427800"/>
                <a:gridCol w="2427800"/>
                <a:gridCol w="2427800"/>
                <a:gridCol w="2427800"/>
              </a:tblGrid>
              <a:tr h="455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u="none" cap="none" strike="noStrike"/>
                        <a:t> </a:t>
                      </a:r>
                      <a:endParaRPr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LUNDI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19/06/2023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MARDI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20/06/2023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22/06/2023</a:t>
                      </a:r>
                      <a:endParaRPr sz="14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sz="14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VENDREDI 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chemeClr val="lt1"/>
                          </a:solidFill>
                        </a:rPr>
                        <a:t>23/06/2023</a:t>
                      </a:r>
                      <a:endParaRPr b="1" sz="1400" u="none" cap="none" strike="noStrike">
                        <a:solidFill>
                          <a:schemeClr val="lt1"/>
                        </a:solidFill>
                      </a:endParaRPr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</a:tr>
              <a:tr h="14867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MATIN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6H45 – 8H25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collectifs (le facteur, comptine dansante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créatif (pâte fimo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/>
                        <a:t>J</a:t>
                      </a:r>
                      <a:r>
                        <a:rPr b="0" i="0" lang="fr-FR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eux collectifs (le facteur, comptine dansante etc.) </a:t>
                      </a:r>
                      <a:endParaRPr b="0" i="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créatif (pâte fimo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 b="1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collectifs (le facteur, comptine dansante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créatif (pâte fimo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collectifs (le facteur, comptine dansante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créatif (pâte fimo etc.)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  <a:tr h="1319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MIDI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12H05 – 13H30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0" i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(vélo, ballon etc.)</a:t>
                      </a:r>
                      <a:endParaRPr b="1" sz="17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500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b="0" i="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libres (vélo, ballon etc.)</a:t>
                      </a:r>
                      <a:br>
                        <a:rPr lang="fr-FR"/>
                      </a:br>
                      <a:endParaRPr b="1" i="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fr-FR" u="none" cap="none" strike="noStrike"/>
                      </a:br>
                      <a:endParaRPr u="none" cap="none" strike="noStrike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 b="1" sz="1500">
                        <a:solidFill>
                          <a:schemeClr val="dk1"/>
                        </a:solidFill>
                      </a:endParaRPr>
                    </a:p>
                    <a:p>
                      <a:pPr indent="0" lvl="0" marL="45720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(vélo, ballon etc.)</a:t>
                      </a:r>
                      <a:endParaRPr b="1"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(vélo, ballon etc.)</a:t>
                      </a:r>
                      <a:endParaRPr/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</a:tr>
              <a:tr h="1344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0" lang="fr-FR" sz="1300" u="none" cap="none" strike="noStrike">
                          <a:solidFill>
                            <a:srgbClr val="000000"/>
                          </a:solidFill>
                        </a:rPr>
                        <a:t>SOIR </a:t>
                      </a:r>
                      <a:endParaRPr sz="15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0" lang="fr-FR" sz="1300" u="none" cap="none" strike="noStrike">
                          <a:solidFill>
                            <a:srgbClr val="000000"/>
                          </a:solidFill>
                        </a:rPr>
                        <a:t>16H05 – 18H30</a:t>
                      </a:r>
                      <a:endParaRPr sz="1500" u="none" cap="none" strike="noStrike"/>
                    </a:p>
                  </a:txBody>
                  <a:tcPr marT="28775" marB="28775" marR="57550" marL="57550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(lego, poupée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Création d’instruments de musique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(lego, poupée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Création d’instruments de musique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(lego, poupée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Création d’instruments de musique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libres (lego, poupée etc.) 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fr-FR">
                          <a:solidFill>
                            <a:schemeClr val="dk1"/>
                          </a:solidFill>
                        </a:rPr>
                        <a:t>Fête de l’école 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28775" marB="28775" marR="57550" marL="57550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</a:tbl>
          </a:graphicData>
        </a:graphic>
      </p:graphicFrame>
      <p:sp>
        <p:nvSpPr>
          <p:cNvPr id="98" name="Google Shape;98;p2"/>
          <p:cNvSpPr/>
          <p:nvPr/>
        </p:nvSpPr>
        <p:spPr>
          <a:xfrm>
            <a:off x="599550" y="6308525"/>
            <a:ext cx="10992900" cy="3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fr-FR" sz="9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Les thématiques des périodes 1 (“Nature Environnement”) 2 (“Libr’Expression !”) 3 (“Le Tour du monde en 19 jours”)  et 4 (Qui s’aime ou qui sème, récolte) perdureront dans le temps (sensibilisation au tri, aux droits de l’enfant, interculturalité etc.)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1527200" y="6078028"/>
            <a:ext cx="9419400" cy="16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En raison de situations imprévues (conditions météorologiques, absences de personnel etc.), des modifications sont susceptibles d’être apportées.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3654675" y="79836"/>
            <a:ext cx="4882800" cy="9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Accueil de loisirs périscolaire élémentaire 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5" name="Google Shape;105;p3"/>
          <p:cNvGraphicFramePr/>
          <p:nvPr/>
        </p:nvGraphicFramePr>
        <p:xfrm>
          <a:off x="604641" y="67746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{A7C62B17-FB80-4E06-8F66-323BB75BAB89}</a:tableStyleId>
              </a:tblPr>
              <a:tblGrid>
                <a:gridCol w="1220350"/>
                <a:gridCol w="2518925"/>
                <a:gridCol w="2532950"/>
                <a:gridCol w="2504900"/>
                <a:gridCol w="2518925"/>
              </a:tblGrid>
              <a:tr h="488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700" u="none" cap="none" strike="noStrike"/>
                        <a:t> 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LUNDI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19/06/2023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MARDI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20/06/2023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fr-FR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JEUDI </a:t>
                      </a:r>
                      <a:endParaRPr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>
                          <a:solidFill>
                            <a:srgbClr val="FFFFFF"/>
                          </a:solidFill>
                        </a:rPr>
                        <a:t>22/06/2023</a:t>
                      </a:r>
                      <a:endParaRPr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fr-FR">
                          <a:solidFill>
                            <a:schemeClr val="lt1"/>
                          </a:solidFill>
                        </a:rPr>
                        <a:t>VENDREDI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fr-FR">
                          <a:solidFill>
                            <a:schemeClr val="lt1"/>
                          </a:solidFill>
                        </a:rPr>
                        <a:t>23/06/2023</a:t>
                      </a:r>
                      <a:endParaRPr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686D0"/>
                    </a:solidFill>
                  </a:tcPr>
                </a:tc>
              </a:tr>
              <a:tr h="1202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MATIN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6H45 – 8H20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L</a:t>
                      </a:r>
                      <a:r>
                        <a:rPr lang="fr-FR">
                          <a:solidFill>
                            <a:schemeClr val="dk1"/>
                          </a:solidFill>
                        </a:rPr>
                        <a:t>ibre choix (dessin, jeux de société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Confection de bracelet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Libre choix (dessin, jeux de société etc.) 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Confection de bracelet 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Libre choix (dessin, jeux de société etc.) 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Confection de bracelet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Libre choix (dessin, jeux de société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Confection de bracelet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04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  <a:tr h="2069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300"/>
                        <a:t>M</a:t>
                      </a: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IDI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12H – 13H20 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fr-FR">
                          <a:solidFill>
                            <a:schemeClr val="dk1"/>
                          </a:solidFill>
                        </a:rPr>
                        <a:t>In</a:t>
                      </a:r>
                      <a:r>
                        <a:rPr b="1" i="1" lang="fr-FR">
                          <a:solidFill>
                            <a:schemeClr val="dk1"/>
                          </a:solidFill>
                        </a:rPr>
                        <a:t>itiation au cirque </a:t>
                      </a:r>
                      <a:endParaRPr b="1" i="1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yoga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peinture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fr-FR">
                          <a:solidFill>
                            <a:schemeClr val="dk1"/>
                          </a:solidFill>
                        </a:rPr>
                        <a:t>Initiation au cirque </a:t>
                      </a:r>
                      <a:endParaRPr b="1" i="1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yoga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peinture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Tournoi de foot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Plateau sportif (jeux collectif)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yoga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Tournoi de foot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Plateau sportif (jeux collectif)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Atelier yoga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4E6"/>
                    </a:solidFill>
                  </a:tcPr>
                </a:tc>
              </a:tr>
              <a:tr h="1216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SOIR </a:t>
                      </a:r>
                      <a:endParaRPr sz="13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3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16H – 18H30 </a:t>
                      </a:r>
                      <a:endParaRPr sz="1300" u="none" cap="none" strike="noStrike"/>
                    </a:p>
                  </a:txBody>
                  <a:tcPr marT="36375" marB="36375" marR="72775" marL="72775" anchor="ctr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flash (balle au prisonnier, épervier, 1, 2, 3, soleil !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Fin des écriteaux des arbres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fr-FR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Jeux flash (balle au prisonnier, épervier, 1, 2, 3, soleil ! etc.)</a:t>
                      </a:r>
                      <a:endParaRPr b="0" i="0"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Fin des écriteaux des arbres </a:t>
                      </a:r>
                      <a:endParaRPr/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flash (balle au prisonnier, épervier, 1, 2, 3, soleil !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Fin des écriteaux des arbres 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fr-FR">
                          <a:solidFill>
                            <a:schemeClr val="dk1"/>
                          </a:solidFill>
                        </a:rPr>
                        <a:t>Jeux flash (balle au prisonnier, épervier, 1, 2, 3, soleil ! etc.)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fr-FR">
                          <a:solidFill>
                            <a:schemeClr val="dk1"/>
                          </a:solidFill>
                        </a:rPr>
                        <a:t>Fête de l’école 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36375" marB="36375" marR="72775" marL="72775">
                    <a:lnL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8CA"/>
                    </a:solidFill>
                  </a:tcPr>
                </a:tc>
              </a:tr>
            </a:tbl>
          </a:graphicData>
        </a:graphic>
      </p:graphicFrame>
      <p:sp>
        <p:nvSpPr>
          <p:cNvPr id="106" name="Google Shape;106;p3"/>
          <p:cNvSpPr/>
          <p:nvPr/>
        </p:nvSpPr>
        <p:spPr>
          <a:xfrm>
            <a:off x="604650" y="6334125"/>
            <a:ext cx="1098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fr-FR" sz="9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Les thématiques des périodes 1 (“Nature Environnement”) 2 (“Libr’Expression !”) 3 (“Le Tour du monde en 19 jours”)  et 4 (Qui s’aime ou qui sème, récolte) perdureront dans le temps (sensibilisation au tri, aux droits de l’enfant, interculturalité etc.)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1728250" y="6164276"/>
            <a:ext cx="9419400" cy="2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En raison de situations imprévues (conditions météorologiques, absences de personnel etc.), des modifications sont susceptibles d’être apportées.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2023-04-07T12:51:08Z</dcterms:created>
  <dc:creator>MAIRIE VDB</dc:creator>
</cp:coreProperties>
</file>