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4"/>
  </p:sldMasterIdLst>
  <p:notesMasterIdLst>
    <p:notesMasterId r:id="rId10"/>
  </p:notesMasterIdLst>
  <p:handoutMasterIdLst>
    <p:handoutMasterId r:id="rId11"/>
  </p:handoutMasterIdLst>
  <p:sldIdLst>
    <p:sldId id="259" r:id="rId5"/>
    <p:sldId id="260" r:id="rId6"/>
    <p:sldId id="261" r:id="rId7"/>
    <p:sldId id="262" r:id="rId8"/>
    <p:sldId id="263" r:id="rId9"/>
  </p:sldIdLst>
  <p:sldSz cx="12188825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1008">
          <p15:clr>
            <a:srgbClr val="A4A3A4"/>
          </p15:clr>
        </p15:guide>
        <p15:guide id="3" orient="horz" pos="3888">
          <p15:clr>
            <a:srgbClr val="A4A3A4"/>
          </p15:clr>
        </p15:guide>
        <p15:guide id="4" orient="horz" pos="321">
          <p15:clr>
            <a:srgbClr val="A4A3A4"/>
          </p15:clr>
        </p15:guide>
        <p15:guide id="5" pos="3839">
          <p15:clr>
            <a:srgbClr val="A4A3A4"/>
          </p15:clr>
        </p15:guide>
        <p15:guide id="6" pos="1007">
          <p15:clr>
            <a:srgbClr val="A4A3A4"/>
          </p15:clr>
        </p15:guide>
        <p15:guide id="7" pos="717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IRIE VDB" initials="MV" lastIdx="1" clrIdx="0">
    <p:extLst>
      <p:ext uri="{19B8F6BF-5375-455C-9EA6-DF929625EA0E}">
        <p15:presenceInfo xmlns:p15="http://schemas.microsoft.com/office/powerpoint/2012/main" userId="b9ce2b3387711c1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howGuides="1">
      <p:cViewPr varScale="1">
        <p:scale>
          <a:sx n="87" d="100"/>
          <a:sy n="87" d="100"/>
        </p:scale>
        <p:origin x="394" y="58"/>
      </p:cViewPr>
      <p:guideLst>
        <p:guide orient="horz" pos="2160"/>
        <p:guide orient="horz" pos="1008"/>
        <p:guide orient="horz" pos="3888"/>
        <p:guide orient="horz" pos="321"/>
        <p:guide pos="3839"/>
        <p:guide pos="1007"/>
        <p:guide pos="717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89" d="100"/>
          <a:sy n="89" d="100"/>
        </p:scale>
        <p:origin x="2040" y="6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1-08T13:56:04.579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79840AC-5CCD-4BFB-8F02-74313C36B441}" type="datetime1">
              <a:rPr lang="fr-FR" smtClean="0"/>
              <a:t>26/01/2024</a:t>
            </a:fld>
            <a:endParaRPr lang="fr-FR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dirty="0"/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4360E59-1627-4404-ACC5-51C744AB0F2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162254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1E770CE8-E7F3-42E9-8D3E-0343EDF98A71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4" name="Espace réservé d’image de diapositive 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 dirty="0"/>
          </a:p>
        </p:txBody>
      </p:sp>
      <p:sp>
        <p:nvSpPr>
          <p:cNvPr id="5" name="Espace réservé des notes 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 rtl="0"/>
            <a:endParaRPr lang="fr-FR" noProof="0" dirty="0"/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 rtl="0"/>
            <a:fld id="{841221E5-7225-48EB-A4EE-420E7BFCF705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55666991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2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fr-FR" dirty="0"/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841221E5-7225-48EB-A4EE-420E7BFCF705}" type="slidenum">
              <a:rPr lang="fr-FR" smtClean="0"/>
              <a:pPr/>
              <a:t>1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480741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41221E5-7225-48EB-A4EE-420E7BFCF705}" type="slidenum">
              <a:rPr lang="fr-FR" smtClean="0"/>
              <a:pPr rtl="0"/>
              <a:t>2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26156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41221E5-7225-48EB-A4EE-420E7BFCF705}" type="slidenum">
              <a:rPr lang="fr-FR" noProof="0" smtClean="0"/>
              <a:pPr rtl="0"/>
              <a:t>3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60495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 bwMode="ltGray"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428669" y="1600200"/>
            <a:ext cx="8329031" cy="2680127"/>
          </a:xfrm>
          <a:noFill/>
          <a:effectLst>
            <a:softEdge rad="31750"/>
          </a:effectLst>
        </p:spPr>
        <p:txBody>
          <a:bodyPr rtlCol="0" anchor="b">
            <a:noAutofit/>
          </a:bodyPr>
          <a:lstStyle>
            <a:lvl1pPr>
              <a:defRPr sz="5400"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428669" y="4344915"/>
            <a:ext cx="7516442" cy="1116085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/>
              <a:t>Modifier le style des sous-titres du masque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>
          <a:xfrm>
            <a:off x="4699025" y="6356351"/>
            <a:ext cx="1218883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818ACB9B-1217-49C6-B8C8-6DA3B82D66CE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>
          <a:xfrm>
            <a:off x="6114708" y="6356351"/>
            <a:ext cx="3974065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>
          <a:xfrm>
            <a:off x="10285571" y="6356351"/>
            <a:ext cx="609441" cy="365125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7DC1BBB0-96F0-4077-A278-0F3FB5C104D3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49098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0C55B40-F055-463C-A49B-A8024F02C0A4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35529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1598613" y="1600201"/>
            <a:ext cx="8283272" cy="2654064"/>
          </a:xfrm>
        </p:spPr>
        <p:txBody>
          <a:bodyPr rtlCol="0" anchor="b">
            <a:normAutofit/>
          </a:bodyPr>
          <a:lstStyle>
            <a:lvl1pPr algn="l">
              <a:defRPr sz="5400" b="0" cap="none" baseline="0"/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598613" y="4259996"/>
            <a:ext cx="7264623" cy="1150203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Modifier les styles du texte du masque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8D95157C-B9B9-44AE-BD26-E480506A9FFC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fr-FR" noProof="0" smtClean="0"/>
              <a:pPr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77491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593436" y="1600200"/>
            <a:ext cx="4814586" cy="4572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561651" y="1600200"/>
            <a:ext cx="4814586" cy="4572000"/>
          </a:xfrm>
        </p:spPr>
        <p:txBody>
          <a:bodyPr rtlCol="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279445-1EE6-4DFE-A787-AB1A8788C2A7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78340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593436" y="1499616"/>
            <a:ext cx="4818888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593436" y="2514706"/>
            <a:ext cx="4814586" cy="3657493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609524" y="1499616"/>
            <a:ext cx="4818888" cy="938784"/>
          </a:xfrm>
        </p:spPr>
        <p:txBody>
          <a:bodyPr rtlCol="0"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609524" y="2514600"/>
            <a:ext cx="4818888" cy="3655568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7" name="Espace réservé de la date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7876A6-5F00-48CD-8F08-F80762B67422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8" name="Espace réservé du pied de page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9" name="Espace réservé du numéro de diapositive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54595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e la date 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D116C50-D9F4-4E8F-8699-6B7EB3C617E1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4" name="Espace réservé du pied de page 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5" name="Espace réservé du numéro de diapositive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212167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FEB6912-604D-442C-8AD3-E0D29D9CC49D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3" name="Espace réservé du pied de page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4" name="Espace réservé du numéro de diapositive 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>
            <a:lvl1pPr algn="r">
              <a:defRPr lang="en-US" smtClean="0"/>
            </a:lvl1pPr>
          </a:lstStyle>
          <a:p>
            <a:pPr rtl="0"/>
            <a:fld id="{7DC1BBB0-96F0-4077-A278-0F3FB5C104D3}" type="slidenum">
              <a:rPr lang="fr-FR" noProof="0" smtClean="0"/>
              <a:pPr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56617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6098"/>
            <a:ext cx="12188825" cy="6858000"/>
          </a:xfrm>
          <a:prstGeom prst="rect">
            <a:avLst/>
          </a:prstGeom>
        </p:spPr>
      </p:pic>
      <p:sp>
        <p:nvSpPr>
          <p:cNvPr id="2" name="Titre 1"/>
          <p:cNvSpPr>
            <a:spLocks noGrp="1"/>
          </p:cNvSpPr>
          <p:nvPr>
            <p:ph type="title"/>
          </p:nvPr>
        </p:nvSpPr>
        <p:spPr bwMode="white">
          <a:xfrm>
            <a:off x="1598612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white">
          <a:xfrm>
            <a:off x="1598612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232426" y="482600"/>
            <a:ext cx="6195986" cy="5689600"/>
          </a:xfrm>
        </p:spPr>
        <p:txBody>
          <a:bodyPr rtlCol="0"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7FC8B5B-DE7C-43D3-876E-FEDC87A9DFA6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311189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5103812" y="0"/>
            <a:ext cx="6324601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lvl="0" algn="ctr" rtl="0"/>
            <a:endParaRPr lang="fr-FR" noProof="0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16718" y="381000"/>
            <a:ext cx="3293422" cy="1371600"/>
          </a:xfrm>
        </p:spPr>
        <p:txBody>
          <a:bodyPr rtlCol="0" anchor="b">
            <a:normAutofit/>
          </a:bodyPr>
          <a:lstStyle>
            <a:lvl1pPr algn="l">
              <a:defRPr sz="2800" b="0" cap="all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/>
          </p:nvPr>
        </p:nvSpPr>
        <p:spPr bwMode="auto">
          <a:xfrm>
            <a:off x="5232426" y="482600"/>
            <a:ext cx="6043586" cy="5689600"/>
          </a:xfrm>
          <a:ln w="1905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l'icône pour ajouter une image</a:t>
            </a:r>
            <a:endParaRPr lang="fr-FR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16718" y="1828800"/>
            <a:ext cx="3293422" cy="4343400"/>
          </a:xfrm>
        </p:spPr>
        <p:txBody>
          <a:bodyPr rtlCol="0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Modifier les styles du texte du masque</a:t>
            </a:r>
          </a:p>
        </p:txBody>
      </p:sp>
      <p:sp>
        <p:nvSpPr>
          <p:cNvPr id="5" name="Espace réservé de la date 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407822D-D567-4F8D-AAE6-99C817B161C3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6" name="Espace réservé du pied de page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7" name="Espace réservé du numéro de diapositive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35703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B315C92-734F-43BE-AA52-478747DC124B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666161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 1"/>
          <p:cNvSpPr>
            <a:spLocks noGrp="1"/>
          </p:cNvSpPr>
          <p:nvPr>
            <p:ph type="title" orient="vert"/>
          </p:nvPr>
        </p:nvSpPr>
        <p:spPr>
          <a:xfrm>
            <a:off x="9599612" y="685800"/>
            <a:ext cx="1787526" cy="5486400"/>
          </a:xfrm>
        </p:spPr>
        <p:txBody>
          <a:bodyPr vert="eaVert" rtlCol="0"/>
          <a:lstStyle/>
          <a:p>
            <a:pPr rtl="0"/>
            <a:r>
              <a:rPr lang="fr-FR" noProof="0"/>
              <a:t>Modifiez le style du titre</a:t>
            </a:r>
            <a:endParaRPr lang="fr-FR" noProof="0" dirty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598613" y="685800"/>
            <a:ext cx="7848599" cy="5486400"/>
          </a:xfrm>
        </p:spPr>
        <p:txBody>
          <a:bodyPr vert="eaVert" rtlCol="0"/>
          <a:lstStyle/>
          <a:p>
            <a:pPr lvl="0" rtl="0"/>
            <a:r>
              <a:rPr lang="fr-FR" noProof="0"/>
              <a:t>Modifier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  <a:endParaRPr lang="fr-FR" noProof="0" dirty="0"/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3A888C9-20F5-402A-AD6C-F29EF3810A2F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DC1BBB0-96F0-4077-A278-0F3FB5C104D3}" type="slidenum">
              <a:rPr lang="fr-FR" noProof="0" smtClean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191729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1593436" y="177800"/>
            <a:ext cx="9782801" cy="12398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 2"/>
          <p:cNvSpPr>
            <a:spLocks noGrp="1"/>
          </p:cNvSpPr>
          <p:nvPr>
            <p:ph type="body" idx="1"/>
          </p:nvPr>
        </p:nvSpPr>
        <p:spPr>
          <a:xfrm>
            <a:off x="1593436" y="1600200"/>
            <a:ext cx="9782801" cy="4572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4" name="Espace réservé de la date 3"/>
          <p:cNvSpPr>
            <a:spLocks noGrp="1"/>
          </p:cNvSpPr>
          <p:nvPr>
            <p:ph type="dt" sz="half" idx="2"/>
          </p:nvPr>
        </p:nvSpPr>
        <p:spPr>
          <a:xfrm>
            <a:off x="5180250" y="6316091"/>
            <a:ext cx="12188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056EEA50-36D7-496E-BA7B-5C0380060435}" type="datetime1">
              <a:rPr lang="fr-FR" noProof="0" smtClean="0"/>
              <a:t>26/01/2024</a:t>
            </a:fld>
            <a:endParaRPr lang="fr-FR" noProof="0" dirty="0"/>
          </a:p>
        </p:txBody>
      </p:sp>
      <p:sp>
        <p:nvSpPr>
          <p:cNvPr id="5" name="Espace réservé du pied de page 4"/>
          <p:cNvSpPr>
            <a:spLocks noGrp="1"/>
          </p:cNvSpPr>
          <p:nvPr>
            <p:ph type="ftr" sz="quarter" idx="3"/>
          </p:nvPr>
        </p:nvSpPr>
        <p:spPr>
          <a:xfrm>
            <a:off x="6595933" y="6316091"/>
            <a:ext cx="39740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r>
              <a:rPr lang="fr-FR" noProof="0" dirty="0"/>
              <a:t>Ajouter un pied de page</a:t>
            </a:r>
          </a:p>
        </p:txBody>
      </p:sp>
      <p:sp>
        <p:nvSpPr>
          <p:cNvPr id="6" name="Espace réservé du numéro de diapositive 5"/>
          <p:cNvSpPr>
            <a:spLocks noGrp="1"/>
          </p:cNvSpPr>
          <p:nvPr>
            <p:ph type="sldNum" sz="quarter" idx="4"/>
          </p:nvPr>
        </p:nvSpPr>
        <p:spPr>
          <a:xfrm>
            <a:off x="10766796" y="6316091"/>
            <a:ext cx="6094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cap="all" baseline="0">
                <a:solidFill>
                  <a:schemeClr val="tx1"/>
                </a:solidFill>
              </a:defRPr>
            </a:lvl1pPr>
          </a:lstStyle>
          <a:p>
            <a:pPr rtl="0"/>
            <a:fld id="{7DC1BBB0-96F0-4077-A278-0F3FB5C104D3}" type="slidenum">
              <a:rPr lang="fr-FR" noProof="0" smtClean="0"/>
              <a:pPr rtl="0"/>
              <a:t>‹N°›</a:t>
            </a:fld>
            <a:endParaRPr lang="fr-FR" noProof="0" dirty="0"/>
          </a:p>
        </p:txBody>
      </p:sp>
    </p:spTree>
    <p:extLst>
      <p:ext uri="{BB962C8B-B14F-4D97-AF65-F5344CB8AC3E}">
        <p14:creationId xmlns:p14="http://schemas.microsoft.com/office/powerpoint/2010/main" val="512629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46888" indent="-246888" algn="l" defTabSz="914400" rtl="0" eaLnBrk="1" latinLnBrk="0" hangingPunct="1">
        <a:lnSpc>
          <a:spcPct val="90000"/>
        </a:lnSpc>
        <a:spcBef>
          <a:spcPts val="1400"/>
        </a:spcBef>
        <a:buFont typeface="Euphemia" pitchFamily="34" charset="0"/>
        <a:buChar char="›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126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9784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344168" indent="-246888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70992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07568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4414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8072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17296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39" userDrawn="1">
          <p15:clr>
            <a:srgbClr val="F26B43"/>
          </p15:clr>
        </p15:guide>
        <p15:guide id="2" pos="1007" userDrawn="1">
          <p15:clr>
            <a:srgbClr val="F26B43"/>
          </p15:clr>
        </p15:guide>
        <p15:guide id="3" pos="719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10236" y="3157729"/>
            <a:ext cx="7200800" cy="2722300"/>
          </a:xfrm>
        </p:spPr>
        <p:txBody>
          <a:bodyPr rtlCol="0"/>
          <a:lstStyle/>
          <a:p>
            <a:pPr rtl="0"/>
            <a:r>
              <a:rPr lang="fr-FR" sz="6600" b="1" dirty="0"/>
              <a:t>A nous l’hiver …</a:t>
            </a:r>
            <a:r>
              <a:rPr lang="fr-FR" sz="6600" dirty="0"/>
              <a:t/>
            </a:r>
            <a:br>
              <a:rPr lang="fr-FR" sz="6600" dirty="0"/>
            </a:br>
            <a:endParaRPr lang="fr-FR" sz="66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5374332" y="5899997"/>
            <a:ext cx="7516442" cy="668261"/>
          </a:xfrm>
        </p:spPr>
        <p:txBody>
          <a:bodyPr rtlCol="0"/>
          <a:lstStyle/>
          <a:p>
            <a:pPr rtl="0"/>
            <a:r>
              <a:rPr lang="fr-FR" dirty="0"/>
              <a:t>Du 8 Janvier au 16 Février 2024 </a:t>
            </a:r>
          </a:p>
        </p:txBody>
      </p:sp>
      <p:sp>
        <p:nvSpPr>
          <p:cNvPr id="4" name="Rectangle 3"/>
          <p:cNvSpPr/>
          <p:nvPr/>
        </p:nvSpPr>
        <p:spPr>
          <a:xfrm>
            <a:off x="2854051" y="1418947"/>
            <a:ext cx="6092825" cy="221599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fr-FR" sz="2000" dirty="0">
                <a:solidFill>
                  <a:srgbClr val="000000"/>
                </a:solidFill>
                <a:latin typeface="Arial" panose="020B0604020202020204" pitchFamily="34" charset="0"/>
              </a:rPr>
              <a:t>Service Education-Enfance</a:t>
            </a:r>
            <a:endParaRPr lang="fr-FR" sz="2000" dirty="0"/>
          </a:p>
          <a:p>
            <a:pPr algn="ctr"/>
            <a:r>
              <a:rPr lang="fr-FR" sz="2000" dirty="0"/>
              <a:t/>
            </a:r>
            <a:br>
              <a:rPr lang="fr-FR" sz="2000" dirty="0"/>
            </a:br>
            <a:r>
              <a:rPr lang="fr-FR" sz="2000" dirty="0">
                <a:solidFill>
                  <a:srgbClr val="000000"/>
                </a:solidFill>
                <a:latin typeface="Arial" panose="020B0604020202020204" pitchFamily="34" charset="0"/>
              </a:rPr>
              <a:t>Accueil de Loisirs Périscolaire Municipal </a:t>
            </a:r>
          </a:p>
          <a:p>
            <a:pPr algn="ctr"/>
            <a:endParaRPr lang="fr-FR" sz="20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algn="ctr"/>
            <a:r>
              <a:rPr lang="fr-FR" sz="2000" dirty="0">
                <a:solidFill>
                  <a:srgbClr val="000000"/>
                </a:solidFill>
                <a:latin typeface="Arial" panose="020B0604020202020204" pitchFamily="34" charset="0"/>
              </a:rPr>
              <a:t>(Sites maternel et élémentaire)</a:t>
            </a:r>
            <a:endParaRPr lang="fr-FR" sz="2000" dirty="0"/>
          </a:p>
          <a:p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pic>
        <p:nvPicPr>
          <p:cNvPr id="5" name="Image 4" descr="https://lh7-us.googleusercontent.com/nmB8LMvs9HQ46Fnw8MlLH0Kv3pSDvyaHyeAbrUc0-Yn4FCkZwrr9Je9CZ03ZwUyKx0yOGEJY7V_myIRKRrYKrVQuw-1ICLha7f7lEBoBMPPDswZbqcmGY9wMXs1qSFG-8Pbtz4S5CIrB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446" y="188640"/>
            <a:ext cx="5188036" cy="7531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199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au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494756"/>
              </p:ext>
            </p:extLst>
          </p:nvPr>
        </p:nvGraphicFramePr>
        <p:xfrm>
          <a:off x="1629916" y="908720"/>
          <a:ext cx="9937104" cy="5298064"/>
        </p:xfrm>
        <a:graphic>
          <a:graphicData uri="http://schemas.openxmlformats.org/drawingml/2006/table">
            <a:tbl>
              <a:tblPr/>
              <a:tblGrid>
                <a:gridCol w="1631465">
                  <a:extLst>
                    <a:ext uri="{9D8B030D-6E8A-4147-A177-3AD203B41FA5}">
                      <a16:colId xmlns:a16="http://schemas.microsoft.com/office/drawing/2014/main" val="3810738877"/>
                    </a:ext>
                  </a:extLst>
                </a:gridCol>
                <a:gridCol w="2144635">
                  <a:extLst>
                    <a:ext uri="{9D8B030D-6E8A-4147-A177-3AD203B41FA5}">
                      <a16:colId xmlns:a16="http://schemas.microsoft.com/office/drawing/2014/main" val="3740521386"/>
                    </a:ext>
                  </a:extLst>
                </a:gridCol>
                <a:gridCol w="2086792">
                  <a:extLst>
                    <a:ext uri="{9D8B030D-6E8A-4147-A177-3AD203B41FA5}">
                      <a16:colId xmlns:a16="http://schemas.microsoft.com/office/drawing/2014/main" val="1147100530"/>
                    </a:ext>
                  </a:extLst>
                </a:gridCol>
                <a:gridCol w="2071960">
                  <a:extLst>
                    <a:ext uri="{9D8B030D-6E8A-4147-A177-3AD203B41FA5}">
                      <a16:colId xmlns:a16="http://schemas.microsoft.com/office/drawing/2014/main" val="3262422347"/>
                    </a:ext>
                  </a:extLst>
                </a:gridCol>
                <a:gridCol w="2002252">
                  <a:extLst>
                    <a:ext uri="{9D8B030D-6E8A-4147-A177-3AD203B41FA5}">
                      <a16:colId xmlns:a16="http://schemas.microsoft.com/office/drawing/2014/main" val="1325643035"/>
                    </a:ext>
                  </a:extLst>
                </a:gridCol>
              </a:tblGrid>
              <a:tr h="400926">
                <a:tc>
                  <a:txBody>
                    <a:bodyPr/>
                    <a:lstStyle/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LUNDI </a:t>
                      </a:r>
                      <a:endParaRPr lang="fr-FR" sz="1200" b="1" i="0" u="none" strike="noStrike" dirty="0" smtClean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22/01/2024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23/01/2024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JEUDI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25/01/2024 </a:t>
                      </a:r>
                      <a:endParaRPr lang="fr-FR" sz="12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VENDREDI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26/01/2024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2074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018127"/>
                  </a:ext>
                </a:extLst>
              </a:tr>
              <a:tr h="140541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MATIN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6H45 – 8H25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Création d’ours polaire</a:t>
                      </a: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 </a:t>
                      </a: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Création d’ours polaire</a:t>
                      </a: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Création d’ours polaire</a:t>
                      </a: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Création d’ours polaire </a:t>
                      </a:r>
                    </a:p>
                    <a:p>
                      <a:pPr marL="0" indent="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566768"/>
                  </a:ext>
                </a:extLst>
              </a:tr>
              <a:tr h="1928073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MIDI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12h05 – 13h25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écoute musicale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écoute musicale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écoute musicale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écoute musicale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173552"/>
                  </a:ext>
                </a:extLst>
              </a:tr>
              <a:tr h="155207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SOIR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16h05 – 18h30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Développement motricité fine</a:t>
                      </a: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Développement motricité fine</a:t>
                      </a: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Développement motricité fine</a:t>
                      </a: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Développement motricité fine </a:t>
                      </a: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28600" indent="-22860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20787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381500" y="1577975"/>
            <a:ext cx="12188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4222204" y="332656"/>
            <a:ext cx="5040560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fr-FR" b="1" dirty="0"/>
              <a:t>SITE MATERNEL </a:t>
            </a:r>
          </a:p>
        </p:txBody>
      </p:sp>
    </p:spTree>
    <p:extLst>
      <p:ext uri="{BB962C8B-B14F-4D97-AF65-F5344CB8AC3E}">
        <p14:creationId xmlns:p14="http://schemas.microsoft.com/office/powerpoint/2010/main" val="356149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 1"/>
          <p:cNvSpPr>
            <a:spLocks noGrp="1"/>
          </p:cNvSpPr>
          <p:nvPr>
            <p:ph type="title"/>
          </p:nvPr>
        </p:nvSpPr>
        <p:spPr>
          <a:xfrm>
            <a:off x="5590356" y="0"/>
            <a:ext cx="2232248" cy="504056"/>
          </a:xfrm>
        </p:spPr>
        <p:txBody>
          <a:bodyPr rtlCol="0">
            <a:normAutofit/>
          </a:bodyPr>
          <a:lstStyle/>
          <a:p>
            <a:pPr rtl="0"/>
            <a:r>
              <a:rPr lang="fr-FR" sz="1800" b="1" dirty="0"/>
              <a:t>SITE ELEMENTAIRE </a:t>
            </a: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316368"/>
              </p:ext>
            </p:extLst>
          </p:nvPr>
        </p:nvGraphicFramePr>
        <p:xfrm>
          <a:off x="1701925" y="620689"/>
          <a:ext cx="9505055" cy="5506185"/>
        </p:xfrm>
        <a:graphic>
          <a:graphicData uri="http://schemas.openxmlformats.org/drawingml/2006/table">
            <a:tbl>
              <a:tblPr/>
              <a:tblGrid>
                <a:gridCol w="1704355">
                  <a:extLst>
                    <a:ext uri="{9D8B030D-6E8A-4147-A177-3AD203B41FA5}">
                      <a16:colId xmlns:a16="http://schemas.microsoft.com/office/drawing/2014/main" val="3810738877"/>
                    </a:ext>
                  </a:extLst>
                </a:gridCol>
                <a:gridCol w="1907566">
                  <a:extLst>
                    <a:ext uri="{9D8B030D-6E8A-4147-A177-3AD203B41FA5}">
                      <a16:colId xmlns:a16="http://schemas.microsoft.com/office/drawing/2014/main" val="3740521386"/>
                    </a:ext>
                  </a:extLst>
                </a:gridCol>
                <a:gridCol w="1996062">
                  <a:extLst>
                    <a:ext uri="{9D8B030D-6E8A-4147-A177-3AD203B41FA5}">
                      <a16:colId xmlns:a16="http://schemas.microsoft.com/office/drawing/2014/main" val="1147100530"/>
                    </a:ext>
                  </a:extLst>
                </a:gridCol>
                <a:gridCol w="2112234">
                  <a:extLst>
                    <a:ext uri="{9D8B030D-6E8A-4147-A177-3AD203B41FA5}">
                      <a16:colId xmlns:a16="http://schemas.microsoft.com/office/drawing/2014/main" val="3262422347"/>
                    </a:ext>
                  </a:extLst>
                </a:gridCol>
                <a:gridCol w="1784838">
                  <a:extLst>
                    <a:ext uri="{9D8B030D-6E8A-4147-A177-3AD203B41FA5}">
                      <a16:colId xmlns:a16="http://schemas.microsoft.com/office/drawing/2014/main" val="1325643035"/>
                    </a:ext>
                  </a:extLst>
                </a:gridCol>
              </a:tblGrid>
              <a:tr h="393308">
                <a:tc>
                  <a:txBody>
                    <a:bodyPr/>
                    <a:lstStyle/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LUNDI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22/01/2024</a:t>
                      </a: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23/01/2024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25/01</a:t>
                      </a: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VENDREDI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26/01/2024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2074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018127"/>
                  </a:ext>
                </a:extLst>
              </a:tr>
              <a:tr h="1163432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MATIN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6H45 – 8H20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lecture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lecture </a:t>
                      </a:r>
                    </a:p>
                    <a:p>
                      <a:endParaRPr lang="fr-FR" sz="11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</a:t>
                      </a:r>
                    </a:p>
                    <a:p>
                      <a:endParaRPr lang="fr-FR" sz="11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lecture</a:t>
                      </a:r>
                    </a:p>
                    <a:p>
                      <a:endParaRPr lang="fr-FR" sz="11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</a:t>
                      </a:r>
                    </a:p>
                    <a:p>
                      <a:endParaRPr lang="fr-FR" sz="11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-Atelier lecture</a:t>
                      </a:r>
                    </a:p>
                    <a:p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-Jeux</a:t>
                      </a:r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libres</a:t>
                      </a:r>
                    </a:p>
                    <a:p>
                      <a:endParaRPr lang="fr-FR" sz="1100" baseline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fr-FR" sz="11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 Activité manuelle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566768"/>
                  </a:ext>
                </a:extLst>
              </a:tr>
              <a:tr h="2039671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MIDI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12h00 – 13h20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Eco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citoyen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endParaRPr lang="fr-FR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de la boule de neige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100" baseline="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Activité manuelle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Jeux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Ecocitoyen</a:t>
                      </a:r>
                    </a:p>
                    <a:p>
                      <a:pPr marL="0" indent="0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de la boule de neige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Jeux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citoyen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Initiation au hockey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</a:t>
                      </a:r>
                      <a:r>
                        <a:rPr lang="fr-F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Initiation au théâtre  </a:t>
                      </a: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Jeux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Eco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citoyen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Initiation au hockey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Initiation au théâtre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Jeux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173552"/>
                  </a:ext>
                </a:extLst>
              </a:tr>
              <a:tr h="183377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SOIR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16h00 – 18h30 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Jeux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 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Médiathèque</a:t>
                      </a: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Jeux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Activité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Médiathèque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Jeux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 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Jeux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sportifs (football, basketball)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20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065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au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3484314"/>
              </p:ext>
            </p:extLst>
          </p:nvPr>
        </p:nvGraphicFramePr>
        <p:xfrm>
          <a:off x="765820" y="980728"/>
          <a:ext cx="10225137" cy="5856272"/>
        </p:xfrm>
        <a:graphic>
          <a:graphicData uri="http://schemas.openxmlformats.org/drawingml/2006/table">
            <a:tbl>
              <a:tblPr/>
              <a:tblGrid>
                <a:gridCol w="1224136">
                  <a:extLst>
                    <a:ext uri="{9D8B030D-6E8A-4147-A177-3AD203B41FA5}">
                      <a16:colId xmlns:a16="http://schemas.microsoft.com/office/drawing/2014/main" val="3810738877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3740521386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114710053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3262422347"/>
                    </a:ext>
                  </a:extLst>
                </a:gridCol>
                <a:gridCol w="2232249">
                  <a:extLst>
                    <a:ext uri="{9D8B030D-6E8A-4147-A177-3AD203B41FA5}">
                      <a16:colId xmlns:a16="http://schemas.microsoft.com/office/drawing/2014/main" val="1325643035"/>
                    </a:ext>
                  </a:extLst>
                </a:gridCol>
              </a:tblGrid>
              <a:tr h="390004">
                <a:tc>
                  <a:txBody>
                    <a:bodyPr/>
                    <a:lstStyle/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LUNDI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29/01/2024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MARDI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30/01/2024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JEUDI</a:t>
                      </a:r>
                      <a:r>
                        <a:rPr lang="fr-FR" sz="1200" b="1" i="0" u="none" strike="noStrike" baseline="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01/02/2024 </a:t>
                      </a:r>
                      <a:endParaRPr lang="fr-FR" sz="1200" b="1" i="0" u="none" strike="noStrike" dirty="0">
                        <a:solidFill>
                          <a:srgbClr val="FFFFFF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VENDREDI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02/02/2024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2074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018127"/>
                  </a:ext>
                </a:extLst>
              </a:tr>
              <a:tr h="1367126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MATIN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6H45 – 8H25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(dessin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voiture, poupon etc.)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Création de bonhommes de neige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(dessin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voiture, poupon etc.)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Création de bonhommes de neige</a:t>
                      </a: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(dessin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voiture, poupon etc.)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Création de bonhommes de neige </a:t>
                      </a: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(dessin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voiture, poupon etc.)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Création de bonhommes de neige</a:t>
                      </a: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Les émotions du jour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566768"/>
                  </a:ext>
                </a:extLst>
              </a:tr>
              <a:tr h="115212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MIDI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12h05 – 13h25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Atelier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musique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(ballon,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vélo etc.)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fr-FR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musique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(ballon,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vélo etc.)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Atelier musique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(ballon,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vélo etc.)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</a:t>
                      </a:r>
                      <a:r>
                        <a:rPr lang="fr-FR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musique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(ballon,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vélo etc.)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temps de parole (GS + CP)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173552"/>
                  </a:ext>
                </a:extLst>
              </a:tr>
              <a:tr h="1345290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SOIR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16h05 – 18h30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créatif 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</a:t>
                      </a:r>
                      <a:r>
                        <a:rPr lang="fr-F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</a:t>
                      </a: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créatif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collectifs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créatif 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libres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créatif 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2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 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20787"/>
                  </a:ext>
                </a:extLst>
              </a:tr>
            </a:tbl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3358108" y="332656"/>
            <a:ext cx="5040560" cy="369332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fr-FR" b="1" dirty="0"/>
              <a:t>SITE MATERNEL </a:t>
            </a:r>
          </a:p>
        </p:txBody>
      </p:sp>
    </p:spTree>
    <p:extLst>
      <p:ext uri="{BB962C8B-B14F-4D97-AF65-F5344CB8AC3E}">
        <p14:creationId xmlns:p14="http://schemas.microsoft.com/office/powerpoint/2010/main" val="222802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 1"/>
          <p:cNvSpPr txBox="1">
            <a:spLocks/>
          </p:cNvSpPr>
          <p:nvPr/>
        </p:nvSpPr>
        <p:spPr>
          <a:xfrm>
            <a:off x="5086300" y="188640"/>
            <a:ext cx="2088232" cy="447749"/>
          </a:xfrm>
          <a:prstGeom prst="rect">
            <a:avLst/>
          </a:prstGeom>
          <a:noFill/>
          <a:effectLst>
            <a:softEdge rad="31750"/>
          </a:effectLst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1800" b="1" dirty="0">
                <a:solidFill>
                  <a:schemeClr val="tx1"/>
                </a:solidFill>
              </a:rPr>
              <a:t>SITE ELEMENTAIRE </a:t>
            </a:r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770101"/>
              </p:ext>
            </p:extLst>
          </p:nvPr>
        </p:nvGraphicFramePr>
        <p:xfrm>
          <a:off x="1125860" y="636389"/>
          <a:ext cx="10009112" cy="6032418"/>
        </p:xfrm>
        <a:graphic>
          <a:graphicData uri="http://schemas.openxmlformats.org/drawingml/2006/table">
            <a:tbl>
              <a:tblPr/>
              <a:tblGrid>
                <a:gridCol w="1635495">
                  <a:extLst>
                    <a:ext uri="{9D8B030D-6E8A-4147-A177-3AD203B41FA5}">
                      <a16:colId xmlns:a16="http://schemas.microsoft.com/office/drawing/2014/main" val="3810738877"/>
                    </a:ext>
                  </a:extLst>
                </a:gridCol>
                <a:gridCol w="2093695">
                  <a:extLst>
                    <a:ext uri="{9D8B030D-6E8A-4147-A177-3AD203B41FA5}">
                      <a16:colId xmlns:a16="http://schemas.microsoft.com/office/drawing/2014/main" val="3740521386"/>
                    </a:ext>
                  </a:extLst>
                </a:gridCol>
                <a:gridCol w="2048733">
                  <a:extLst>
                    <a:ext uri="{9D8B030D-6E8A-4147-A177-3AD203B41FA5}">
                      <a16:colId xmlns:a16="http://schemas.microsoft.com/office/drawing/2014/main" val="1147100530"/>
                    </a:ext>
                  </a:extLst>
                </a:gridCol>
                <a:gridCol w="2176241">
                  <a:extLst>
                    <a:ext uri="{9D8B030D-6E8A-4147-A177-3AD203B41FA5}">
                      <a16:colId xmlns:a16="http://schemas.microsoft.com/office/drawing/2014/main" val="3262422347"/>
                    </a:ext>
                  </a:extLst>
                </a:gridCol>
                <a:gridCol w="2054948">
                  <a:extLst>
                    <a:ext uri="{9D8B030D-6E8A-4147-A177-3AD203B41FA5}">
                      <a16:colId xmlns:a16="http://schemas.microsoft.com/office/drawing/2014/main" val="1325643035"/>
                    </a:ext>
                  </a:extLst>
                </a:gridCol>
              </a:tblGrid>
              <a:tr h="427234">
                <a:tc>
                  <a:txBody>
                    <a:bodyPr/>
                    <a:lstStyle/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LUNDI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29/01/2024</a:t>
                      </a: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30/01/2024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01/02</a:t>
                      </a:r>
                      <a:r>
                        <a:rPr lang="fr-FR" sz="1200" b="1" i="0" u="none" strike="noStrike" baseline="0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VENDREDI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 smtClean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2/02/2024 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2074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3018127"/>
                  </a:ext>
                </a:extLst>
              </a:tr>
              <a:tr h="1290452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MATIN</a:t>
                      </a: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6H45 – 8H20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lecture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 (dessin, jeux de société etc.)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manuelle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lecture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 (dessin, jeux de société etc.)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 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lecture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 (dessin, jeux de société etc.)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 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Atelier lecture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 Jeux libres (dessin, jeux de société etc.)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manuelle </a:t>
                      </a:r>
                      <a:endParaRPr lang="fr-FR" sz="11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048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40566768"/>
                  </a:ext>
                </a:extLst>
              </a:tr>
              <a:tr h="1884568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MIDI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12h00 – 13h20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(football, échasse, cerceau, dessin etc.)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Initiation au </a:t>
                      </a:r>
                      <a:r>
                        <a:rPr lang="fr-F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hockey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manuelle</a:t>
                      </a:r>
                    </a:p>
                    <a:p>
                      <a:pPr fontAlgn="t"/>
                      <a:endParaRPr lang="fr-FR" sz="1100" baseline="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Initiation au théâtre </a:t>
                      </a: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(football, échasse, cerceau, dessin etc.)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Initiation au hockey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</a:t>
                      </a:r>
                      <a:r>
                        <a:rPr lang="fr-F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manuelle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Initiation au théâtre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(football, échasse, cerceau, dessin etc.)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Initiation au hockey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 Activité </a:t>
                      </a:r>
                      <a:r>
                        <a:rPr lang="fr-F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manuelle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Initiation au théâtre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 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(football, échasse, cerceau, dessin etc.)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Initiation au hockey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 </a:t>
                      </a:r>
                      <a:endParaRPr lang="fr-FR" sz="11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endParaRPr lang="fr-FR" sz="1100" dirty="0" smtClean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 Initiation</a:t>
                      </a:r>
                      <a:r>
                        <a:rPr lang="fr-FR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au théâtre 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8173552"/>
                  </a:ext>
                </a:extLst>
              </a:tr>
              <a:tr h="2179729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SOIR </a:t>
                      </a: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16h00 – 18h30 </a:t>
                      </a: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 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sportifs (football,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basketball etc.)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 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libres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Médiathèque</a:t>
                      </a:r>
                    </a:p>
                    <a:p>
                      <a:pPr fontAlgn="t"/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sportifs (football,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basketball etc.)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fontAlgn="t"/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Activité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Médiathèque 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sportifs (football,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basketball etc.)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 Projet</a:t>
                      </a:r>
                      <a:r>
                        <a:rPr lang="fr-FR" sz="1100" baseline="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Intergénérationnelle avec les résidents des Terrasses de </a:t>
                      </a:r>
                      <a:r>
                        <a:rPr lang="fr-FR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l’</a:t>
                      </a:r>
                      <a:r>
                        <a:rPr lang="fr-FR" sz="1100" baseline="0" dirty="0" err="1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Ibie</a:t>
                      </a:r>
                      <a:r>
                        <a:rPr lang="fr-FR" sz="1100" baseline="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** REPORT EN FEVRIER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 Activité manuelle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fr-FR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collectifs  </a:t>
                      </a: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Jeux sportifs (football,</a:t>
                      </a:r>
                      <a:r>
                        <a:rPr lang="fr-FR" sz="11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basketball etc.)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fr-FR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46748" marR="46748" marT="23374" marB="23374">
                    <a:lnL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0157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9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10207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6434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odèle de conception Flocons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/>
        </a:defPPr>
      </a:lstStyle>
      <a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3565625_TF03460579" id="{C66D81CF-8FF8-435F-9682-1B45DABE0EC9}" vid="{4B52AD94-2B39-4680-91F4-DF60ED03B6E9}"/>
    </a:ext>
  </a:extLst>
</a:theme>
</file>

<file path=ppt/theme/theme2.xml><?xml version="1.0" encoding="utf-8"?>
<a:theme xmlns:a="http://schemas.openxmlformats.org/drawingml/2006/main" name="Thème Off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8853CD7-B1C6-4FDD-B6D0-92A83B857D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915ED37-D514-41C3-9B3C-B262145D17B7}">
  <ds:schemaRefs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40262f94-9f35-4ac3-9a90-690165a166b7"/>
    <ds:schemaRef ds:uri="a4f35948-e619-41b3-aa29-22878b09cfd2"/>
  </ds:schemaRefs>
</ds:datastoreItem>
</file>

<file path=customXml/itemProps3.xml><?xml version="1.0" encoding="utf-8"?>
<ds:datastoreItem xmlns:ds="http://schemas.openxmlformats.org/officeDocument/2006/customXml" ds:itemID="{3E783485-1103-4BBC-98A1-D39A248154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Diapositives design Flocons</Template>
  <TotalTime>397</TotalTime>
  <Words>321</Words>
  <Application>Microsoft Office PowerPoint</Application>
  <PresentationFormat>Personnalisé</PresentationFormat>
  <Paragraphs>374</Paragraphs>
  <Slides>5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Euphemia</vt:lpstr>
      <vt:lpstr>Modèle de conception Flocons</vt:lpstr>
      <vt:lpstr>A nous l’hiver … </vt:lpstr>
      <vt:lpstr>Présentation PowerPoint</vt:lpstr>
      <vt:lpstr>SITE ELEMENTAIRE 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nous l’hiver …</dc:title>
  <dc:creator>MAIRIE VDB</dc:creator>
  <cp:lastModifiedBy>MAIRIE VDB</cp:lastModifiedBy>
  <cp:revision>26</cp:revision>
  <dcterms:created xsi:type="dcterms:W3CDTF">2023-12-29T07:06:03Z</dcterms:created>
  <dcterms:modified xsi:type="dcterms:W3CDTF">2024-01-26T10:31:11Z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74067300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